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65" r:id="rId2"/>
    <p:sldId id="257" r:id="rId3"/>
    <p:sldId id="282" r:id="rId4"/>
    <p:sldId id="271" r:id="rId5"/>
    <p:sldId id="263" r:id="rId6"/>
    <p:sldId id="266" r:id="rId7"/>
    <p:sldId id="267" r:id="rId8"/>
    <p:sldId id="268" r:id="rId9"/>
    <p:sldId id="283" r:id="rId10"/>
    <p:sldId id="262" r:id="rId11"/>
    <p:sldId id="273" r:id="rId12"/>
    <p:sldId id="279" r:id="rId13"/>
    <p:sldId id="264" r:id="rId14"/>
    <p:sldId id="274" r:id="rId15"/>
    <p:sldId id="275" r:id="rId16"/>
    <p:sldId id="280" r:id="rId17"/>
    <p:sldId id="276" r:id="rId18"/>
    <p:sldId id="277" r:id="rId19"/>
    <p:sldId id="272" r:id="rId20"/>
    <p:sldId id="284" r:id="rId21"/>
    <p:sldId id="270" r:id="rId22"/>
    <p:sldId id="278" r:id="rId23"/>
    <p:sldId id="285" r:id="rId24"/>
    <p:sldId id="281" r:id="rId25"/>
    <p:sldId id="259" r:id="rId26"/>
    <p:sldId id="286" r:id="rId27"/>
    <p:sldId id="287" r:id="rId28"/>
  </p:sldIdLst>
  <p:sldSz cx="12192000" cy="6858000"/>
  <p:notesSz cx="6858000" cy="9144000"/>
  <p:embeddedFontLst>
    <p:embeddedFont>
      <p:font typeface="AppleSDGothicNeoH00" panose="020B0600000101010101" charset="-127"/>
      <p:regular r:id="rId30"/>
    </p:embeddedFont>
    <p:embeddedFont>
      <p:font typeface="나눔고딕 ExtraBold" panose="020B0600000101010101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AFY" initials="S" lastIdx="0" clrIdx="0">
    <p:extLst>
      <p:ext uri="{19B8F6BF-5375-455C-9EA6-DF929625EA0E}">
        <p15:presenceInfo xmlns:p15="http://schemas.microsoft.com/office/powerpoint/2012/main" userId="SSAF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BCB"/>
    <a:srgbClr val="FFF2CC"/>
    <a:srgbClr val="CBB4DD"/>
    <a:srgbClr val="DAE3F3"/>
    <a:srgbClr val="F2F2F2"/>
    <a:srgbClr val="FBD1FF"/>
    <a:srgbClr val="E2F0D9"/>
    <a:srgbClr val="ECACFE"/>
    <a:srgbClr val="FFFF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3" autoAdjust="0"/>
    <p:restoredTop sz="93951" autoAdjust="0"/>
  </p:normalViewPr>
  <p:slideViewPr>
    <p:cSldViewPr snapToGrid="0">
      <p:cViewPr varScale="1">
        <p:scale>
          <a:sx n="82" d="100"/>
          <a:sy n="82" d="100"/>
        </p:scale>
        <p:origin x="100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B6795-5410-4667-80EC-53D488059AEA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F2744-1A67-4432-AC9D-7CA589AC19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3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F2744-1A67-4432-AC9D-7CA589AC19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93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F2744-1A67-4432-AC9D-7CA589AC19D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94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F2744-1A67-4432-AC9D-7CA589AC19D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08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F2744-1A67-4432-AC9D-7CA589AC19D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22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6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3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018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67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44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38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6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559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95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7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8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D3440-8C41-4A2C-AF20-421497E89EBC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C71FA-6C53-4DAD-8353-6B99F47C9E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53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3.wdp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youtu.be/wo5gehQzfqk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9" Type="http://schemas.openxmlformats.org/officeDocument/2006/relationships/image" Target="../media/image68.png"/><Relationship Id="rId21" Type="http://schemas.microsoft.com/office/2007/relationships/hdphoto" Target="../media/hdphoto11.wdp"/><Relationship Id="rId34" Type="http://schemas.openxmlformats.org/officeDocument/2006/relationships/image" Target="../media/image64.png"/><Relationship Id="rId42" Type="http://schemas.microsoft.com/office/2007/relationships/hdphoto" Target="../media/hdphoto17.wdp"/><Relationship Id="rId47" Type="http://schemas.openxmlformats.org/officeDocument/2006/relationships/image" Target="../media/image7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56.png"/><Relationship Id="rId32" Type="http://schemas.openxmlformats.org/officeDocument/2006/relationships/image" Target="../media/image62.png"/><Relationship Id="rId37" Type="http://schemas.microsoft.com/office/2007/relationships/hdphoto" Target="../media/hdphoto15.wdp"/><Relationship Id="rId40" Type="http://schemas.microsoft.com/office/2007/relationships/hdphoto" Target="../media/hdphoto16.wdp"/><Relationship Id="rId45" Type="http://schemas.openxmlformats.org/officeDocument/2006/relationships/image" Target="../media/image71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23" Type="http://schemas.microsoft.com/office/2007/relationships/hdphoto" Target="../media/hdphoto12.wdp"/><Relationship Id="rId28" Type="http://schemas.openxmlformats.org/officeDocument/2006/relationships/image" Target="../media/image59.png"/><Relationship Id="rId36" Type="http://schemas.openxmlformats.org/officeDocument/2006/relationships/image" Target="../media/image66.png"/><Relationship Id="rId10" Type="http://schemas.openxmlformats.org/officeDocument/2006/relationships/image" Target="../media/image47.png"/><Relationship Id="rId19" Type="http://schemas.microsoft.com/office/2007/relationships/hdphoto" Target="../media/hdphoto10.wdp"/><Relationship Id="rId31" Type="http://schemas.openxmlformats.org/officeDocument/2006/relationships/image" Target="../media/image61.png"/><Relationship Id="rId44" Type="http://schemas.microsoft.com/office/2007/relationships/hdphoto" Target="../media/hdphoto18.wdp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Relationship Id="rId22" Type="http://schemas.openxmlformats.org/officeDocument/2006/relationships/image" Target="../media/image55.png"/><Relationship Id="rId27" Type="http://schemas.openxmlformats.org/officeDocument/2006/relationships/image" Target="../media/image58.png"/><Relationship Id="rId30" Type="http://schemas.microsoft.com/office/2007/relationships/hdphoto" Target="../media/hdphoto14.wdp"/><Relationship Id="rId35" Type="http://schemas.openxmlformats.org/officeDocument/2006/relationships/image" Target="../media/image65.png"/><Relationship Id="rId43" Type="http://schemas.openxmlformats.org/officeDocument/2006/relationships/image" Target="../media/image70.png"/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12" Type="http://schemas.microsoft.com/office/2007/relationships/hdphoto" Target="../media/hdphoto8.wdp"/><Relationship Id="rId17" Type="http://schemas.microsoft.com/office/2007/relationships/hdphoto" Target="../media/hdphoto9.wdp"/><Relationship Id="rId25" Type="http://schemas.microsoft.com/office/2007/relationships/hdphoto" Target="../media/hdphoto13.wdp"/><Relationship Id="rId33" Type="http://schemas.openxmlformats.org/officeDocument/2006/relationships/image" Target="../media/image63.png"/><Relationship Id="rId38" Type="http://schemas.openxmlformats.org/officeDocument/2006/relationships/image" Target="../media/image67.png"/><Relationship Id="rId46" Type="http://schemas.openxmlformats.org/officeDocument/2006/relationships/image" Target="../media/image72.png"/><Relationship Id="rId20" Type="http://schemas.openxmlformats.org/officeDocument/2006/relationships/image" Target="../media/image54.png"/><Relationship Id="rId41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5" y="3250339"/>
            <a:ext cx="4064000" cy="360766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50340"/>
            <a:ext cx="4064002" cy="36076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8" y="3250341"/>
            <a:ext cx="4065145" cy="3607659"/>
          </a:xfrm>
          <a:prstGeom prst="rect">
            <a:avLst/>
          </a:prstGeom>
        </p:spPr>
      </p:pic>
      <p:sp>
        <p:nvSpPr>
          <p:cNvPr id="4" name="사각형: 둥근 위쪽 모서리 19">
            <a:extLst>
              <a:ext uri="{FF2B5EF4-FFF2-40B4-BE49-F238E27FC236}">
                <a16:creationId xmlns:a16="http://schemas.microsoft.com/office/drawing/2014/main" id="{F21D341C-E728-D47B-400D-C432E48B779C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2812894" y="217160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8D4A5-F666-016E-5D63-EC99BDB7F6EE}"/>
              </a:ext>
            </a:extLst>
          </p:cNvPr>
          <p:cNvSpPr txBox="1"/>
          <p:nvPr/>
        </p:nvSpPr>
        <p:spPr>
          <a:xfrm>
            <a:off x="2812893" y="1045539"/>
            <a:ext cx="65662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4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Light" panose="02000403000000020004" pitchFamily="50" charset="-127"/>
              </a:rPr>
              <a:t>분석 모델을 장착한 </a:t>
            </a:r>
            <a:r>
              <a:rPr lang="ko-KR" altLang="en-US" sz="4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Light" panose="02000403000000020004" pitchFamily="50" charset="-127"/>
              </a:rPr>
              <a:t>드론과</a:t>
            </a:r>
            <a:endParaRPr lang="en-US" altLang="ko-KR" sz="4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4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Light" panose="02000403000000020004" pitchFamily="50" charset="-127"/>
              </a:rPr>
              <a:t>분류 모델을 적용한 웹 서비스</a:t>
            </a:r>
            <a:endParaRPr lang="ko-KR" altLang="en-US" sz="4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78521E-C87C-77E0-EACE-B028D29979ED}"/>
              </a:ext>
            </a:extLst>
          </p:cNvPr>
          <p:cNvCxnSpPr>
            <a:cxnSpLocks/>
          </p:cNvCxnSpPr>
          <p:nvPr/>
        </p:nvCxnSpPr>
        <p:spPr>
          <a:xfrm>
            <a:off x="0" y="3250345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1DD182-F723-32AC-FBDE-11E36B0FAEC0}"/>
              </a:ext>
            </a:extLst>
          </p:cNvPr>
          <p:cNvSpPr/>
          <p:nvPr/>
        </p:nvSpPr>
        <p:spPr>
          <a:xfrm>
            <a:off x="0" y="3250341"/>
            <a:ext cx="4064000" cy="2640320"/>
          </a:xfrm>
          <a:prstGeom prst="rect">
            <a:avLst/>
          </a:prstGeom>
          <a:gradFill>
            <a:gsLst>
              <a:gs pos="0">
                <a:srgbClr val="CB2727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2274CE-DE52-C04D-4351-1174563D034A}"/>
              </a:ext>
            </a:extLst>
          </p:cNvPr>
          <p:cNvSpPr/>
          <p:nvPr/>
        </p:nvSpPr>
        <p:spPr>
          <a:xfrm>
            <a:off x="4063998" y="3250341"/>
            <a:ext cx="4064000" cy="2640320"/>
          </a:xfrm>
          <a:prstGeom prst="rect">
            <a:avLst/>
          </a:prstGeom>
          <a:gradFill>
            <a:gsLst>
              <a:gs pos="0">
                <a:srgbClr val="D8B72C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F20017-9EF3-FD81-A3AA-16C685E52C1B}"/>
              </a:ext>
            </a:extLst>
          </p:cNvPr>
          <p:cNvSpPr/>
          <p:nvPr/>
        </p:nvSpPr>
        <p:spPr>
          <a:xfrm>
            <a:off x="8127995" y="3250341"/>
            <a:ext cx="4064000" cy="2640320"/>
          </a:xfrm>
          <a:prstGeom prst="rect">
            <a:avLst/>
          </a:prstGeom>
          <a:gradFill>
            <a:gsLst>
              <a:gs pos="0">
                <a:srgbClr val="5AC313">
                  <a:alpha val="4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사각형: 둥근 위쪽 모서리 19">
            <a:extLst>
              <a:ext uri="{FF2B5EF4-FFF2-40B4-BE49-F238E27FC236}">
                <a16:creationId xmlns:a16="http://schemas.microsoft.com/office/drawing/2014/main" id="{F21D341C-E728-D47B-400D-C432E48B779C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70FE06ED-6BD5-5145-502B-5F8B4DFC0D34}"/>
              </a:ext>
            </a:extLst>
          </p:cNvPr>
          <p:cNvSpPr/>
          <p:nvPr/>
        </p:nvSpPr>
        <p:spPr>
          <a:xfrm>
            <a:off x="4857229" y="602016"/>
            <a:ext cx="2477543" cy="297508"/>
          </a:xfrm>
          <a:prstGeom prst="hexagon">
            <a:avLst>
              <a:gd name="adj" fmla="val 42075"/>
              <a:gd name="vf" fmla="val 11547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D202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08" y="2577787"/>
            <a:ext cx="1962291" cy="4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22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28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32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38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3092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서비스 동작 구성도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08836" y="3921949"/>
            <a:ext cx="140294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 검출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사진 저장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76908" y="3365570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균열 분류 후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 별로 저장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98982" y="5811978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삽입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74911" y="4908547"/>
            <a:ext cx="1590364" cy="1060773"/>
            <a:chOff x="193772" y="3114987"/>
            <a:chExt cx="2662493" cy="1775883"/>
          </a:xfrm>
        </p:grpSpPr>
        <p:pic>
          <p:nvPicPr>
            <p:cNvPr id="49" name="Picture 10" descr="삼성전자, '갤럭시 북3' 시리즈 사전 판매 실시 – Samsung Newsroom Kore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72" y="3114987"/>
              <a:ext cx="2662493" cy="1775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2" descr="파일:Samsung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43737">
              <a:off x="1497704" y="3922672"/>
              <a:ext cx="885304" cy="293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일체 포함 PNG 이미지 투명 무료 다운로드 | PNG M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817" y="2262476"/>
            <a:ext cx="1560967" cy="10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카메라 드론 구매 - DJI 스토어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t="30886" r="7877" b="20096"/>
          <a:stretch/>
        </p:blipFill>
        <p:spPr bwMode="auto">
          <a:xfrm>
            <a:off x="984886" y="2260934"/>
            <a:ext cx="1765931" cy="104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984886" y="1983914"/>
            <a:ext cx="3170415" cy="159776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10749" y="5658702"/>
            <a:ext cx="139493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균열 확인 및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다운로드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3" name="Picture 2" descr="일체 포함 PNG 이미지 투명 무료 다운로드 | PNG M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64" y="2387931"/>
            <a:ext cx="1560967" cy="10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Server Symbol Free PNG Image｜Illusto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3438" l="10000" r="90000">
                        <a14:foregroundMark x1="65521" y1="70625" x2="65938" y2="78229"/>
                        <a14:foregroundMark x1="58854" y1="72083" x2="61146" y2="79063"/>
                        <a14:foregroundMark x1="61771" y1="71354" x2="62187" y2="76458"/>
                        <a14:foregroundMark x1="62604" y1="69063" x2="64688" y2="77813"/>
                        <a14:foregroundMark x1="66146" y1="71979" x2="66563" y2="77188"/>
                        <a14:foregroundMark x1="67292" y1="71458" x2="67708" y2="77083"/>
                        <a14:foregroundMark x1="70521" y1="68646" x2="69792" y2="75313"/>
                        <a14:foregroundMark x1="69688" y1="71563" x2="69375" y2="82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6" t="17288" r="16252" b="7521"/>
          <a:stretch/>
        </p:blipFill>
        <p:spPr bwMode="auto">
          <a:xfrm>
            <a:off x="9787954" y="2038781"/>
            <a:ext cx="1575004" cy="17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48879" y="4060449"/>
            <a:ext cx="161133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드론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원격 조종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34608" y="4862207"/>
            <a:ext cx="154721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업로드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7" name="직선 화살표 연결선 56"/>
          <p:cNvCxnSpPr>
            <a:stCxn id="53" idx="3"/>
            <a:endCxn id="1030" idx="1"/>
          </p:cNvCxnSpPr>
          <p:nvPr/>
        </p:nvCxnSpPr>
        <p:spPr>
          <a:xfrm>
            <a:off x="7698831" y="2908253"/>
            <a:ext cx="208912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6089677" y="1527858"/>
            <a:ext cx="5553445" cy="511601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Website PNG Images - PNG All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58" y="4771087"/>
            <a:ext cx="1335692" cy="133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직선 화살표 연결선 72"/>
          <p:cNvCxnSpPr/>
          <p:nvPr/>
        </p:nvCxnSpPr>
        <p:spPr>
          <a:xfrm flipV="1">
            <a:off x="2409757" y="3777726"/>
            <a:ext cx="0" cy="830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2659296" y="3777726"/>
            <a:ext cx="0" cy="830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3610310" y="5373927"/>
            <a:ext cx="18321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3610310" y="5516315"/>
            <a:ext cx="18321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꺾인 연결선 77"/>
          <p:cNvCxnSpPr/>
          <p:nvPr/>
        </p:nvCxnSpPr>
        <p:spPr>
          <a:xfrm flipV="1">
            <a:off x="7172044" y="3997646"/>
            <a:ext cx="3611767" cy="166120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 rot="5400000">
            <a:off x="8043151" y="2964496"/>
            <a:ext cx="1661207" cy="328766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733575" y="4915577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조회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6789461" y="3428575"/>
            <a:ext cx="0" cy="11397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1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14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17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0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3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6312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드론을</a:t>
            </a:r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 이용한 </a:t>
            </a:r>
            <a:r>
              <a:rPr lang="en-US" altLang="ko-KR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AI </a:t>
            </a:r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객체 검출 및 사진 저장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76316" y="2258815"/>
            <a:ext cx="10639369" cy="3327252"/>
            <a:chOff x="747376" y="2224091"/>
            <a:chExt cx="10639369" cy="3327252"/>
          </a:xfrm>
        </p:grpSpPr>
        <p:grpSp>
          <p:nvGrpSpPr>
            <p:cNvPr id="4" name="그룹 3"/>
            <p:cNvGrpSpPr/>
            <p:nvPr/>
          </p:nvGrpSpPr>
          <p:grpSpPr>
            <a:xfrm>
              <a:off x="747376" y="2558611"/>
              <a:ext cx="4202122" cy="2992732"/>
              <a:chOff x="747376" y="2445121"/>
              <a:chExt cx="4202122" cy="299273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4508"/>
              <a:stretch/>
            </p:blipFill>
            <p:spPr>
              <a:xfrm>
                <a:off x="747376" y="2445121"/>
                <a:ext cx="4202122" cy="1748876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501755" y="4514523"/>
                <a:ext cx="2693365" cy="92333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드론에서</a:t>
                </a:r>
                <a:r>
                  <a:rPr lang="ko-KR" altLang="en-US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실시간으로 받아</a:t>
                </a:r>
                <a:endParaRPr lang="en-US" altLang="ko-KR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객체 검출 중인 화면</a:t>
                </a:r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981368" y="2224091"/>
              <a:ext cx="5405377" cy="3327252"/>
              <a:chOff x="5981368" y="2224091"/>
              <a:chExt cx="5405377" cy="332725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/>
              <a:srcRect l="11667" t="18946" r="1667" b="18604"/>
              <a:stretch/>
            </p:blipFill>
            <p:spPr>
              <a:xfrm>
                <a:off x="5981368" y="2224091"/>
                <a:ext cx="5405377" cy="2190937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7413516" y="4628013"/>
                <a:ext cx="2541080" cy="92333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실시간으로 객체 검출 시</a:t>
                </a:r>
                <a:endParaRPr lang="en-US" altLang="ko-KR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폴더에 이미지가 저장</a:t>
                </a:r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953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9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12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15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2864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AI </a:t>
            </a:r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객체 검출 과정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0" y="2126213"/>
            <a:ext cx="5428305" cy="3804953"/>
            <a:chOff x="47510" y="1448816"/>
            <a:chExt cx="5428305" cy="380495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6" t="1957" r="3093" b="9082"/>
            <a:stretch/>
          </p:blipFill>
          <p:spPr>
            <a:xfrm>
              <a:off x="182879" y="1448816"/>
              <a:ext cx="5204121" cy="2836672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7510" y="4330439"/>
              <a:ext cx="19140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Encoder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Down </a:t>
              </a:r>
              <a:r>
                <a:rPr lang="en-US" altLang="ko-KR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Sampling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44581" y="4330439"/>
              <a:ext cx="19312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Decoder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Skip </a:t>
              </a:r>
              <a:r>
                <a:rPr lang="en-US" altLang="ko-KR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Combining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655695" y="1804143"/>
            <a:ext cx="6493681" cy="4522828"/>
            <a:chOff x="5655695" y="1404880"/>
            <a:chExt cx="6493681" cy="452282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695" y="1404880"/>
              <a:ext cx="6493681" cy="2476240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6902583" y="3994345"/>
              <a:ext cx="4110513" cy="1933363"/>
              <a:chOff x="7036479" y="3994345"/>
              <a:chExt cx="4110513" cy="1933363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7036479" y="3994345"/>
                <a:ext cx="3829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Semantic Segmentation </a:t>
                </a:r>
                <a:r>
                  <a:rPr lang="ko-KR" altLang="en-US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객체 검출</a:t>
                </a:r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7" name="톱니 모양의 오른쪽 화살표 26"/>
              <p:cNvSpPr/>
              <p:nvPr/>
            </p:nvSpPr>
            <p:spPr>
              <a:xfrm rot="5400000">
                <a:off x="7104939" y="4668409"/>
                <a:ext cx="1047746" cy="585234"/>
              </a:xfrm>
              <a:prstGeom prst="notched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036479" y="5558376"/>
                <a:ext cx="3735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Instance Segmentation</a:t>
                </a:r>
                <a:r>
                  <a:rPr lang="ko-KR" altLang="en-US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객체 검출</a:t>
                </a:r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921429" y="4807138"/>
                <a:ext cx="32255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한 개의 객체가 아닌 여러 개의 객체 검출</a:t>
                </a:r>
                <a:endPara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864080" y="1434811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Layer feature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19070" y="144033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1914050" y="1695190"/>
            <a:ext cx="1579903" cy="108954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8419070" y="1674991"/>
            <a:ext cx="966931" cy="129152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42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14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17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0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3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275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소셜 로그인 지원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47" y="1260454"/>
            <a:ext cx="8722506" cy="42621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598288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74B66F-6227-1790-1C12-73D03C2CC6E0}"/>
              </a:ext>
            </a:extLst>
          </p:cNvPr>
          <p:cNvSpPr txBox="1"/>
          <p:nvPr/>
        </p:nvSpPr>
        <p:spPr>
          <a:xfrm>
            <a:off x="4052825" y="5947911"/>
            <a:ext cx="4086375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구글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카카오 소셜 로그인 지원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7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14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17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0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3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폴더별로</a:t>
            </a:r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 저장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879" y="1260454"/>
            <a:ext cx="8776242" cy="4259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598288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74B66F-6227-1790-1C12-73D03C2CC6E0}"/>
              </a:ext>
            </a:extLst>
          </p:cNvPr>
          <p:cNvSpPr txBox="1"/>
          <p:nvPr/>
        </p:nvSpPr>
        <p:spPr>
          <a:xfrm>
            <a:off x="2371279" y="5947911"/>
            <a:ext cx="7449476" cy="51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폴더별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 관리로 촬영지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(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건물 혹은 교각 이름 별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)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 구분 저장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2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14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17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0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3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3642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균열 이미지 업로드 </a:t>
            </a:r>
            <a:r>
              <a:rPr lang="en-US" altLang="ko-KR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- 1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00" y="1284080"/>
            <a:ext cx="8538000" cy="41044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598288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74B66F-6227-1790-1C12-73D03C2CC6E0}"/>
              </a:ext>
            </a:extLst>
          </p:cNvPr>
          <p:cNvSpPr txBox="1"/>
          <p:nvPr/>
        </p:nvSpPr>
        <p:spPr>
          <a:xfrm>
            <a:off x="2240628" y="5947911"/>
            <a:ext cx="7710765" cy="51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Flask </a:t>
            </a:r>
            <a:r>
              <a:rPr lang="ko-KR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서버로 전송하여 균열 분류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진행 후 원격 서버에 저장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6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439075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9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12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15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6312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드론을</a:t>
            </a:r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 이용한 </a:t>
            </a:r>
            <a:r>
              <a:rPr lang="en-US" altLang="ko-KR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AI </a:t>
            </a:r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객체 검출 및 사진 저장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평행 사변형 17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344268"/>
            <a:ext cx="8900160" cy="34715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4530" y="5593990"/>
            <a:ext cx="1050294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</a:t>
            </a:r>
            <a:r>
              <a:rPr lang="en-US" altLang="ko-KR" sz="24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Dence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layer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구성된 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Sequential Network Define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 </a:t>
            </a:r>
            <a:r>
              <a:rPr lang="en-US" altLang="ko-KR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Model</a:t>
            </a:r>
            <a:r>
              <a:rPr lang="ko-KR" altLang="en-US" sz="24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학습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00028" y="6293237"/>
            <a:ext cx="359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Optimizer Model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은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Relu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39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14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17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0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3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3642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균열 이미지 업로드 </a:t>
            </a:r>
            <a:r>
              <a:rPr lang="en-US" altLang="ko-KR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- 2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40189" y="1456612"/>
            <a:ext cx="11911622" cy="3558562"/>
            <a:chOff x="140189" y="3132759"/>
            <a:chExt cx="11911622" cy="3558562"/>
          </a:xfrm>
        </p:grpSpPr>
        <p:sp>
          <p:nvSpPr>
            <p:cNvPr id="5" name="TextBox 4"/>
            <p:cNvSpPr txBox="1"/>
            <p:nvPr/>
          </p:nvSpPr>
          <p:spPr>
            <a:xfrm>
              <a:off x="4913912" y="3132759"/>
              <a:ext cx="2332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Ubuntu </a:t>
              </a: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내부 저장소 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1096" y="3927951"/>
              <a:ext cx="159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Spring Server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9944" y="4261577"/>
              <a:ext cx="3940627" cy="206413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189" y="4627183"/>
              <a:ext cx="3997635" cy="206413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4176" y="4627183"/>
              <a:ext cx="3997635" cy="206413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9337637" y="3931934"/>
              <a:ext cx="1430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Flask Server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11" name="직선 화살표 연결선 10"/>
            <p:cNvCxnSpPr>
              <a:stCxn id="5" idx="1"/>
              <a:endCxn id="31" idx="3"/>
            </p:cNvCxnSpPr>
            <p:nvPr/>
          </p:nvCxnSpPr>
          <p:spPr>
            <a:xfrm flipH="1">
              <a:off x="2936917" y="3317425"/>
              <a:ext cx="1976995" cy="79519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5" idx="3"/>
              <a:endCxn id="32" idx="1"/>
            </p:cNvCxnSpPr>
            <p:nvPr/>
          </p:nvCxnSpPr>
          <p:spPr>
            <a:xfrm>
              <a:off x="7246603" y="3317425"/>
              <a:ext cx="2091034" cy="799175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598288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74B66F-6227-1790-1C12-73D03C2CC6E0}"/>
              </a:ext>
            </a:extLst>
          </p:cNvPr>
          <p:cNvSpPr txBox="1"/>
          <p:nvPr/>
        </p:nvSpPr>
        <p:spPr>
          <a:xfrm>
            <a:off x="1074572" y="5747505"/>
            <a:ext cx="10042877" cy="903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Docker Server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와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Container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간 </a:t>
            </a:r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Volume Mount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를 이용한 이미지 파일 공유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컨테이너 재 빌드 후 배포 시 이미지 파일 유지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96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14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17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0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3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3642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균열 이미지 업로드 </a:t>
            </a:r>
            <a:r>
              <a:rPr lang="en-US" altLang="ko-KR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- 2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81" y="1260454"/>
            <a:ext cx="8418438" cy="402945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598288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74B66F-6227-1790-1C12-73D03C2CC6E0}"/>
              </a:ext>
            </a:extLst>
          </p:cNvPr>
          <p:cNvSpPr txBox="1"/>
          <p:nvPr/>
        </p:nvSpPr>
        <p:spPr>
          <a:xfrm>
            <a:off x="2061903" y="5947911"/>
            <a:ext cx="8068234" cy="51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균열 유형별 조회 가능 및 균열 정보 수정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사진 다운로드 지원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30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14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17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0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3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6312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드론을</a:t>
            </a:r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 이용한 </a:t>
            </a:r>
            <a:r>
              <a:rPr lang="en-US" altLang="ko-KR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AI </a:t>
            </a:r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객체 검출 및 사진 저장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20" y="1258157"/>
            <a:ext cx="8595360" cy="419471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598288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74B66F-6227-1790-1C12-73D03C2CC6E0}"/>
              </a:ext>
            </a:extLst>
          </p:cNvPr>
          <p:cNvSpPr txBox="1"/>
          <p:nvPr/>
        </p:nvSpPr>
        <p:spPr>
          <a:xfrm>
            <a:off x="2815323" y="5947911"/>
            <a:ext cx="6561413" cy="51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비행 금지 구역 데이터와 위치기반 날씨 정보 제공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8320" y="2927927"/>
            <a:ext cx="1332807" cy="214283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42017" y="1252405"/>
            <a:ext cx="6908747" cy="364665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81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883920" y="-1"/>
            <a:ext cx="0" cy="6858001"/>
          </a:xfrm>
          <a:prstGeom prst="line">
            <a:avLst/>
          </a:prstGeom>
          <a:ln w="476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97833" y="2941856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소개</a:t>
            </a:r>
            <a:endParaRPr lang="ko-KR" altLang="en-US" sz="2800" spc="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53688" y="1734133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 배경</a:t>
            </a:r>
            <a:endParaRPr lang="ko-KR" altLang="en-US" sz="2800" spc="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34897" y="4149579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 및 시연</a:t>
            </a:r>
            <a:endParaRPr lang="ko-KR" altLang="en-US" sz="2800" spc="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5005" y="5357303"/>
            <a:ext cx="3993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스택 및 </a:t>
            </a:r>
            <a:r>
              <a:rPr lang="ko-KR" altLang="en-US" sz="2800" spc="3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팀원소개</a:t>
            </a:r>
            <a:endParaRPr lang="ko-KR" altLang="en-US" sz="2800" spc="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사각형: 둥근 위쪽 모서리 19">
            <a:extLst>
              <a:ext uri="{FF2B5EF4-FFF2-40B4-BE49-F238E27FC236}">
                <a16:creationId xmlns:a16="http://schemas.microsoft.com/office/drawing/2014/main" id="{F21D341C-E728-D47B-400D-C432E48B779C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70FE06ED-6BD5-5145-502B-5F8B4DFC0D34}"/>
              </a:ext>
            </a:extLst>
          </p:cNvPr>
          <p:cNvSpPr/>
          <p:nvPr/>
        </p:nvSpPr>
        <p:spPr>
          <a:xfrm>
            <a:off x="-640080" y="658029"/>
            <a:ext cx="4490719" cy="566384"/>
          </a:xfrm>
          <a:prstGeom prst="hexagon">
            <a:avLst>
              <a:gd name="adj" fmla="val 42075"/>
              <a:gd name="vf" fmla="val 11547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INDEX</a:t>
            </a:r>
            <a:endParaRPr lang="ko-KR" altLang="en-US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92480" y="1909383"/>
            <a:ext cx="172720" cy="172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2480" y="3117106"/>
            <a:ext cx="172720" cy="172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92480" y="4324829"/>
            <a:ext cx="172720" cy="172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92480" y="5532553"/>
            <a:ext cx="172720" cy="172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965200" y="1995743"/>
            <a:ext cx="1560895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65200" y="3203466"/>
            <a:ext cx="2320925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65200" y="4411189"/>
            <a:ext cx="33782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65200" y="5618913"/>
            <a:ext cx="408203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930584" y="1367608"/>
            <a:ext cx="975360" cy="975360"/>
            <a:chOff x="1144672" y="1367608"/>
            <a:chExt cx="975360" cy="975360"/>
          </a:xfrm>
        </p:grpSpPr>
        <p:grpSp>
          <p:nvGrpSpPr>
            <p:cNvPr id="38" name="그룹 37"/>
            <p:cNvGrpSpPr/>
            <p:nvPr/>
          </p:nvGrpSpPr>
          <p:grpSpPr>
            <a:xfrm>
              <a:off x="1144672" y="1367608"/>
              <a:ext cx="975360" cy="975360"/>
              <a:chOff x="3870470" y="5016691"/>
              <a:chExt cx="975360" cy="975360"/>
            </a:xfrm>
          </p:grpSpPr>
          <p:sp>
            <p:nvSpPr>
              <p:cNvPr id="39" name="칠각형 38"/>
              <p:cNvSpPr/>
              <p:nvPr/>
            </p:nvSpPr>
            <p:spPr>
              <a:xfrm>
                <a:off x="3870470" y="5016691"/>
                <a:ext cx="975360" cy="975360"/>
              </a:xfrm>
              <a:prstGeom prst="heptag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0" name="칠각형 39"/>
              <p:cNvSpPr/>
              <p:nvPr/>
            </p:nvSpPr>
            <p:spPr>
              <a:xfrm>
                <a:off x="3957697" y="5103918"/>
                <a:ext cx="800906" cy="800906"/>
              </a:xfrm>
              <a:prstGeom prst="hept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369300" y="1470568"/>
              <a:ext cx="526106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44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940056" y="2587250"/>
            <a:ext cx="975360" cy="975360"/>
            <a:chOff x="2053271" y="2587250"/>
            <a:chExt cx="975360" cy="975360"/>
          </a:xfrm>
        </p:grpSpPr>
        <p:grpSp>
          <p:nvGrpSpPr>
            <p:cNvPr id="41" name="그룹 40"/>
            <p:cNvGrpSpPr/>
            <p:nvPr/>
          </p:nvGrpSpPr>
          <p:grpSpPr>
            <a:xfrm>
              <a:off x="2053271" y="2587250"/>
              <a:ext cx="975360" cy="975360"/>
              <a:chOff x="3870470" y="5016691"/>
              <a:chExt cx="975360" cy="975360"/>
            </a:xfrm>
          </p:grpSpPr>
          <p:sp>
            <p:nvSpPr>
              <p:cNvPr id="42" name="칠각형 41"/>
              <p:cNvSpPr/>
              <p:nvPr/>
            </p:nvSpPr>
            <p:spPr>
              <a:xfrm>
                <a:off x="3870470" y="5016691"/>
                <a:ext cx="975360" cy="975360"/>
              </a:xfrm>
              <a:prstGeom prst="heptag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3" name="칠각형 42"/>
              <p:cNvSpPr/>
              <p:nvPr/>
            </p:nvSpPr>
            <p:spPr>
              <a:xfrm>
                <a:off x="3957697" y="5103918"/>
                <a:ext cx="800906" cy="800906"/>
              </a:xfrm>
              <a:prstGeom prst="hept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2277898" y="2731048"/>
              <a:ext cx="526106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44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3949528" y="3786874"/>
            <a:ext cx="975360" cy="975360"/>
            <a:chOff x="2961870" y="3786874"/>
            <a:chExt cx="975360" cy="975360"/>
          </a:xfrm>
        </p:grpSpPr>
        <p:grpSp>
          <p:nvGrpSpPr>
            <p:cNvPr id="44" name="그룹 43"/>
            <p:cNvGrpSpPr/>
            <p:nvPr/>
          </p:nvGrpSpPr>
          <p:grpSpPr>
            <a:xfrm>
              <a:off x="2961870" y="3786874"/>
              <a:ext cx="975360" cy="975360"/>
              <a:chOff x="3870470" y="5016691"/>
              <a:chExt cx="975360" cy="975360"/>
            </a:xfrm>
          </p:grpSpPr>
          <p:sp>
            <p:nvSpPr>
              <p:cNvPr id="45" name="칠각형 44"/>
              <p:cNvSpPr/>
              <p:nvPr/>
            </p:nvSpPr>
            <p:spPr>
              <a:xfrm>
                <a:off x="3870470" y="5016691"/>
                <a:ext cx="975360" cy="975360"/>
              </a:xfrm>
              <a:prstGeom prst="heptag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6" name="칠각형 45"/>
              <p:cNvSpPr/>
              <p:nvPr/>
            </p:nvSpPr>
            <p:spPr>
              <a:xfrm>
                <a:off x="3958333" y="5116917"/>
                <a:ext cx="800906" cy="800906"/>
              </a:xfrm>
              <a:prstGeom prst="hept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3186497" y="3940108"/>
              <a:ext cx="526106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44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959000" y="5016691"/>
            <a:ext cx="975360" cy="975360"/>
            <a:chOff x="3870470" y="5016691"/>
            <a:chExt cx="975360" cy="975360"/>
          </a:xfrm>
        </p:grpSpPr>
        <p:grpSp>
          <p:nvGrpSpPr>
            <p:cNvPr id="34" name="그룹 33"/>
            <p:cNvGrpSpPr/>
            <p:nvPr/>
          </p:nvGrpSpPr>
          <p:grpSpPr>
            <a:xfrm>
              <a:off x="3870470" y="5016691"/>
              <a:ext cx="975360" cy="975360"/>
              <a:chOff x="3870470" y="5016691"/>
              <a:chExt cx="975360" cy="975360"/>
            </a:xfrm>
          </p:grpSpPr>
          <p:sp>
            <p:nvSpPr>
              <p:cNvPr id="28" name="칠각형 27"/>
              <p:cNvSpPr/>
              <p:nvPr/>
            </p:nvSpPr>
            <p:spPr>
              <a:xfrm>
                <a:off x="3870470" y="5016691"/>
                <a:ext cx="975360" cy="975360"/>
              </a:xfrm>
              <a:prstGeom prst="heptagon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33" name="칠각형 32"/>
              <p:cNvSpPr/>
              <p:nvPr/>
            </p:nvSpPr>
            <p:spPr>
              <a:xfrm>
                <a:off x="3957697" y="5103918"/>
                <a:ext cx="800906" cy="800906"/>
              </a:xfrm>
              <a:prstGeom prst="hept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4095097" y="5135383"/>
              <a:ext cx="526106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44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4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59" name="직선 연결선 58"/>
          <p:cNvCxnSpPr/>
          <p:nvPr/>
        </p:nvCxnSpPr>
        <p:spPr>
          <a:xfrm>
            <a:off x="2905947" y="1995306"/>
            <a:ext cx="1023418" cy="875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910398" y="3203029"/>
            <a:ext cx="1023418" cy="875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924888" y="4410752"/>
            <a:ext cx="1023418" cy="875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934360" y="5618476"/>
            <a:ext cx="1023418" cy="875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8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B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3247053" y="622983"/>
            <a:ext cx="5697894" cy="4775855"/>
          </a:xfrm>
          <a:custGeom>
            <a:avLst/>
            <a:gdLst>
              <a:gd name="connsiteX0" fmla="*/ 2258008 w 4516016"/>
              <a:gd name="connsiteY0" fmla="*/ 0 h 3785230"/>
              <a:gd name="connsiteX1" fmla="*/ 4516016 w 4516016"/>
              <a:gd name="connsiteY1" fmla="*/ 2258008 h 3785230"/>
              <a:gd name="connsiteX2" fmla="*/ 4000397 w 4516016"/>
              <a:gd name="connsiteY2" fmla="*/ 3694311 h 3785230"/>
              <a:gd name="connsiteX3" fmla="*/ 3917764 w 4516016"/>
              <a:gd name="connsiteY3" fmla="*/ 3785230 h 3785230"/>
              <a:gd name="connsiteX4" fmla="*/ 3900319 w 4516016"/>
              <a:gd name="connsiteY4" fmla="*/ 3670925 h 3785230"/>
              <a:gd name="connsiteX5" fmla="*/ 3858972 w 4516016"/>
              <a:gd name="connsiteY5" fmla="*/ 3510122 h 3785230"/>
              <a:gd name="connsiteX6" fmla="*/ 3833444 w 4516016"/>
              <a:gd name="connsiteY6" fmla="*/ 3440374 h 3785230"/>
              <a:gd name="connsiteX7" fmla="*/ 3893154 w 4516016"/>
              <a:gd name="connsiteY7" fmla="*/ 3360526 h 3785230"/>
              <a:gd name="connsiteX8" fmla="*/ 4229926 w 4516016"/>
              <a:gd name="connsiteY8" fmla="*/ 2258008 h 3785230"/>
              <a:gd name="connsiteX9" fmla="*/ 2258008 w 4516016"/>
              <a:gd name="connsiteY9" fmla="*/ 286090 h 3785230"/>
              <a:gd name="connsiteX10" fmla="*/ 286090 w 4516016"/>
              <a:gd name="connsiteY10" fmla="*/ 2258008 h 3785230"/>
              <a:gd name="connsiteX11" fmla="*/ 622863 w 4516016"/>
              <a:gd name="connsiteY11" fmla="*/ 3360526 h 3785230"/>
              <a:gd name="connsiteX12" fmla="*/ 680526 w 4516016"/>
              <a:gd name="connsiteY12" fmla="*/ 3437638 h 3785230"/>
              <a:gd name="connsiteX13" fmla="*/ 653996 w 4516016"/>
              <a:gd name="connsiteY13" fmla="*/ 3510122 h 3785230"/>
              <a:gd name="connsiteX14" fmla="*/ 612650 w 4516016"/>
              <a:gd name="connsiteY14" fmla="*/ 3670925 h 3785230"/>
              <a:gd name="connsiteX15" fmla="*/ 595643 w 4516016"/>
              <a:gd name="connsiteY15" fmla="*/ 3782359 h 3785230"/>
              <a:gd name="connsiteX16" fmla="*/ 515620 w 4516016"/>
              <a:gd name="connsiteY16" fmla="*/ 3694311 h 3785230"/>
              <a:gd name="connsiteX17" fmla="*/ 0 w 4516016"/>
              <a:gd name="connsiteY17" fmla="*/ 2258008 h 3785230"/>
              <a:gd name="connsiteX18" fmla="*/ 2258008 w 4516016"/>
              <a:gd name="connsiteY18" fmla="*/ 0 h 378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6016" h="3785230">
                <a:moveTo>
                  <a:pt x="2258008" y="0"/>
                </a:moveTo>
                <a:cubicBezTo>
                  <a:pt x="3505071" y="0"/>
                  <a:pt x="4516016" y="1010945"/>
                  <a:pt x="4516016" y="2258008"/>
                </a:cubicBezTo>
                <a:cubicBezTo>
                  <a:pt x="4516016" y="2803598"/>
                  <a:pt x="4322515" y="3303994"/>
                  <a:pt x="4000397" y="3694311"/>
                </a:cubicBezTo>
                <a:lnTo>
                  <a:pt x="3917764" y="3785230"/>
                </a:lnTo>
                <a:lnTo>
                  <a:pt x="3900319" y="3670925"/>
                </a:lnTo>
                <a:cubicBezTo>
                  <a:pt x="3889143" y="3616311"/>
                  <a:pt x="3875314" y="3562663"/>
                  <a:pt x="3858972" y="3510122"/>
                </a:cubicBezTo>
                <a:lnTo>
                  <a:pt x="3833444" y="3440374"/>
                </a:lnTo>
                <a:lnTo>
                  <a:pt x="3893154" y="3360526"/>
                </a:lnTo>
                <a:cubicBezTo>
                  <a:pt x="4105774" y="3045806"/>
                  <a:pt x="4229926" y="2666406"/>
                  <a:pt x="4229926" y="2258008"/>
                </a:cubicBezTo>
                <a:cubicBezTo>
                  <a:pt x="4229926" y="1168948"/>
                  <a:pt x="3347068" y="286090"/>
                  <a:pt x="2258008" y="286090"/>
                </a:cubicBezTo>
                <a:cubicBezTo>
                  <a:pt x="1168948" y="286090"/>
                  <a:pt x="286090" y="1168948"/>
                  <a:pt x="286090" y="2258008"/>
                </a:cubicBezTo>
                <a:cubicBezTo>
                  <a:pt x="286090" y="2666406"/>
                  <a:pt x="410242" y="3045806"/>
                  <a:pt x="622863" y="3360526"/>
                </a:cubicBezTo>
                <a:lnTo>
                  <a:pt x="680526" y="3437638"/>
                </a:lnTo>
                <a:lnTo>
                  <a:pt x="653996" y="3510122"/>
                </a:lnTo>
                <a:cubicBezTo>
                  <a:pt x="637655" y="3562663"/>
                  <a:pt x="623825" y="3616311"/>
                  <a:pt x="612650" y="3670925"/>
                </a:cubicBezTo>
                <a:lnTo>
                  <a:pt x="595643" y="3782359"/>
                </a:lnTo>
                <a:lnTo>
                  <a:pt x="515620" y="3694311"/>
                </a:lnTo>
                <a:cubicBezTo>
                  <a:pt x="193501" y="3303994"/>
                  <a:pt x="0" y="2803598"/>
                  <a:pt x="0" y="2258008"/>
                </a:cubicBezTo>
                <a:cubicBezTo>
                  <a:pt x="0" y="1010945"/>
                  <a:pt x="1010945" y="0"/>
                  <a:pt x="22580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2228" y="1724634"/>
            <a:ext cx="867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4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2657" y="2967335"/>
            <a:ext cx="382669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 및 시연</a:t>
            </a:r>
            <a:endParaRPr lang="ko-KR" alt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사다리꼴 10"/>
          <p:cNvSpPr/>
          <p:nvPr/>
        </p:nvSpPr>
        <p:spPr>
          <a:xfrm>
            <a:off x="4738396" y="5264678"/>
            <a:ext cx="2715208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다리꼴 11"/>
          <p:cNvSpPr/>
          <p:nvPr/>
        </p:nvSpPr>
        <p:spPr>
          <a:xfrm>
            <a:off x="4149012" y="5780711"/>
            <a:ext cx="3893976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다리꼴 12"/>
          <p:cNvSpPr/>
          <p:nvPr/>
        </p:nvSpPr>
        <p:spPr>
          <a:xfrm>
            <a:off x="3122645" y="6296745"/>
            <a:ext cx="5946710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다리꼴 13"/>
          <p:cNvSpPr/>
          <p:nvPr/>
        </p:nvSpPr>
        <p:spPr>
          <a:xfrm>
            <a:off x="5315339" y="4748645"/>
            <a:ext cx="1561322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09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3" name="직선 연결선 32">
            <a:hlinkClick r:id="rId2"/>
          </p:cNvPr>
          <p:cNvCxnSpPr/>
          <p:nvPr/>
        </p:nvCxnSpPr>
        <p:spPr>
          <a:xfrm>
            <a:off x="677916" y="2426970"/>
            <a:ext cx="400314" cy="162919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hlinkClick r:id="rId2"/>
          </p:cNvPr>
          <p:cNvCxnSpPr/>
          <p:nvPr/>
        </p:nvCxnSpPr>
        <p:spPr>
          <a:xfrm flipH="1">
            <a:off x="622935" y="2426970"/>
            <a:ext cx="455295" cy="17716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7137" y="2655530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SKYEYE</a:t>
            </a:r>
            <a:endParaRPr lang="ko-KR" altLang="en-US" sz="2000" b="1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5193" y="3510269"/>
            <a:ext cx="3047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영상 시청</a:t>
            </a:r>
            <a:endParaRPr lang="ko-KR" altLang="en-US" sz="60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3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440873" y="2724727"/>
            <a:ext cx="794327" cy="32327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440873" y="2724727"/>
            <a:ext cx="794327" cy="32327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641" y="265553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SKYEYE</a:t>
            </a:r>
            <a:endParaRPr lang="ko-KR" altLang="en-US" sz="2400" b="1" dirty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6818" y="851275"/>
            <a:ext cx="15183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시연</a:t>
            </a:r>
            <a:endParaRPr lang="ko-KR" altLang="en-US" sz="6000" b="1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1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B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3247053" y="622983"/>
            <a:ext cx="5697894" cy="4775855"/>
          </a:xfrm>
          <a:custGeom>
            <a:avLst/>
            <a:gdLst>
              <a:gd name="connsiteX0" fmla="*/ 2258008 w 4516016"/>
              <a:gd name="connsiteY0" fmla="*/ 0 h 3785230"/>
              <a:gd name="connsiteX1" fmla="*/ 4516016 w 4516016"/>
              <a:gd name="connsiteY1" fmla="*/ 2258008 h 3785230"/>
              <a:gd name="connsiteX2" fmla="*/ 4000397 w 4516016"/>
              <a:gd name="connsiteY2" fmla="*/ 3694311 h 3785230"/>
              <a:gd name="connsiteX3" fmla="*/ 3917764 w 4516016"/>
              <a:gd name="connsiteY3" fmla="*/ 3785230 h 3785230"/>
              <a:gd name="connsiteX4" fmla="*/ 3900319 w 4516016"/>
              <a:gd name="connsiteY4" fmla="*/ 3670925 h 3785230"/>
              <a:gd name="connsiteX5" fmla="*/ 3858972 w 4516016"/>
              <a:gd name="connsiteY5" fmla="*/ 3510122 h 3785230"/>
              <a:gd name="connsiteX6" fmla="*/ 3833444 w 4516016"/>
              <a:gd name="connsiteY6" fmla="*/ 3440374 h 3785230"/>
              <a:gd name="connsiteX7" fmla="*/ 3893154 w 4516016"/>
              <a:gd name="connsiteY7" fmla="*/ 3360526 h 3785230"/>
              <a:gd name="connsiteX8" fmla="*/ 4229926 w 4516016"/>
              <a:gd name="connsiteY8" fmla="*/ 2258008 h 3785230"/>
              <a:gd name="connsiteX9" fmla="*/ 2258008 w 4516016"/>
              <a:gd name="connsiteY9" fmla="*/ 286090 h 3785230"/>
              <a:gd name="connsiteX10" fmla="*/ 286090 w 4516016"/>
              <a:gd name="connsiteY10" fmla="*/ 2258008 h 3785230"/>
              <a:gd name="connsiteX11" fmla="*/ 622863 w 4516016"/>
              <a:gd name="connsiteY11" fmla="*/ 3360526 h 3785230"/>
              <a:gd name="connsiteX12" fmla="*/ 680526 w 4516016"/>
              <a:gd name="connsiteY12" fmla="*/ 3437638 h 3785230"/>
              <a:gd name="connsiteX13" fmla="*/ 653996 w 4516016"/>
              <a:gd name="connsiteY13" fmla="*/ 3510122 h 3785230"/>
              <a:gd name="connsiteX14" fmla="*/ 612650 w 4516016"/>
              <a:gd name="connsiteY14" fmla="*/ 3670925 h 3785230"/>
              <a:gd name="connsiteX15" fmla="*/ 595643 w 4516016"/>
              <a:gd name="connsiteY15" fmla="*/ 3782359 h 3785230"/>
              <a:gd name="connsiteX16" fmla="*/ 515620 w 4516016"/>
              <a:gd name="connsiteY16" fmla="*/ 3694311 h 3785230"/>
              <a:gd name="connsiteX17" fmla="*/ 0 w 4516016"/>
              <a:gd name="connsiteY17" fmla="*/ 2258008 h 3785230"/>
              <a:gd name="connsiteX18" fmla="*/ 2258008 w 4516016"/>
              <a:gd name="connsiteY18" fmla="*/ 0 h 378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6016" h="3785230">
                <a:moveTo>
                  <a:pt x="2258008" y="0"/>
                </a:moveTo>
                <a:cubicBezTo>
                  <a:pt x="3505071" y="0"/>
                  <a:pt x="4516016" y="1010945"/>
                  <a:pt x="4516016" y="2258008"/>
                </a:cubicBezTo>
                <a:cubicBezTo>
                  <a:pt x="4516016" y="2803598"/>
                  <a:pt x="4322515" y="3303994"/>
                  <a:pt x="4000397" y="3694311"/>
                </a:cubicBezTo>
                <a:lnTo>
                  <a:pt x="3917764" y="3785230"/>
                </a:lnTo>
                <a:lnTo>
                  <a:pt x="3900319" y="3670925"/>
                </a:lnTo>
                <a:cubicBezTo>
                  <a:pt x="3889143" y="3616311"/>
                  <a:pt x="3875314" y="3562663"/>
                  <a:pt x="3858972" y="3510122"/>
                </a:cubicBezTo>
                <a:lnTo>
                  <a:pt x="3833444" y="3440374"/>
                </a:lnTo>
                <a:lnTo>
                  <a:pt x="3893154" y="3360526"/>
                </a:lnTo>
                <a:cubicBezTo>
                  <a:pt x="4105774" y="3045806"/>
                  <a:pt x="4229926" y="2666406"/>
                  <a:pt x="4229926" y="2258008"/>
                </a:cubicBezTo>
                <a:cubicBezTo>
                  <a:pt x="4229926" y="1168948"/>
                  <a:pt x="3347068" y="286090"/>
                  <a:pt x="2258008" y="286090"/>
                </a:cubicBezTo>
                <a:cubicBezTo>
                  <a:pt x="1168948" y="286090"/>
                  <a:pt x="286090" y="1168948"/>
                  <a:pt x="286090" y="2258008"/>
                </a:cubicBezTo>
                <a:cubicBezTo>
                  <a:pt x="286090" y="2666406"/>
                  <a:pt x="410242" y="3045806"/>
                  <a:pt x="622863" y="3360526"/>
                </a:cubicBezTo>
                <a:lnTo>
                  <a:pt x="680526" y="3437638"/>
                </a:lnTo>
                <a:lnTo>
                  <a:pt x="653996" y="3510122"/>
                </a:lnTo>
                <a:cubicBezTo>
                  <a:pt x="637655" y="3562663"/>
                  <a:pt x="623825" y="3616311"/>
                  <a:pt x="612650" y="3670925"/>
                </a:cubicBezTo>
                <a:lnTo>
                  <a:pt x="595643" y="3782359"/>
                </a:lnTo>
                <a:lnTo>
                  <a:pt x="515620" y="3694311"/>
                </a:lnTo>
                <a:cubicBezTo>
                  <a:pt x="193501" y="3303994"/>
                  <a:pt x="0" y="2803598"/>
                  <a:pt x="0" y="2258008"/>
                </a:cubicBezTo>
                <a:cubicBezTo>
                  <a:pt x="0" y="1010945"/>
                  <a:pt x="1010945" y="0"/>
                  <a:pt x="22580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2228" y="1724634"/>
            <a:ext cx="867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4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2657" y="2551837"/>
            <a:ext cx="3826689" cy="17543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스택</a:t>
            </a:r>
            <a:endParaRPr lang="en-US" altLang="ko-KR" sz="54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팀원 소개</a:t>
            </a:r>
            <a:endParaRPr lang="ko-KR" alt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사다리꼴 10"/>
          <p:cNvSpPr/>
          <p:nvPr/>
        </p:nvSpPr>
        <p:spPr>
          <a:xfrm>
            <a:off x="4738396" y="5264678"/>
            <a:ext cx="2715208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다리꼴 11"/>
          <p:cNvSpPr/>
          <p:nvPr/>
        </p:nvSpPr>
        <p:spPr>
          <a:xfrm>
            <a:off x="4149012" y="5780711"/>
            <a:ext cx="3893976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다리꼴 12"/>
          <p:cNvSpPr/>
          <p:nvPr/>
        </p:nvSpPr>
        <p:spPr>
          <a:xfrm>
            <a:off x="3122645" y="6296745"/>
            <a:ext cx="5946710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다리꼴 13"/>
          <p:cNvSpPr/>
          <p:nvPr/>
        </p:nvSpPr>
        <p:spPr>
          <a:xfrm>
            <a:off x="5315339" y="4748645"/>
            <a:ext cx="1561322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7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21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24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7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30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2109771" y="5441494"/>
            <a:ext cx="4137255" cy="1297890"/>
            <a:chOff x="2109771" y="5406164"/>
            <a:chExt cx="4137255" cy="1297890"/>
          </a:xfrm>
        </p:grpSpPr>
        <p:pic>
          <p:nvPicPr>
            <p:cNvPr id="1028" name="Picture 4" descr="AWS] AWS EC2 인스턴스(Linux Ubuntu) 생성 및 SSH로 접속하기 — SH's Devlo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2" t="9213" r="34803" b="7308"/>
            <a:stretch/>
          </p:blipFill>
          <p:spPr bwMode="auto">
            <a:xfrm>
              <a:off x="2109771" y="5406164"/>
              <a:ext cx="768138" cy="129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ress and Media Resources - Dock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670" y="6132082"/>
              <a:ext cx="1322835" cy="340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파일:Jenkins logo with title.svg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1362" y="5471004"/>
              <a:ext cx="1510288" cy="486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그룹 15"/>
            <p:cNvGrpSpPr/>
            <p:nvPr/>
          </p:nvGrpSpPr>
          <p:grpSpPr>
            <a:xfrm>
              <a:off x="4735957" y="5957128"/>
              <a:ext cx="1217597" cy="744777"/>
              <a:chOff x="306646" y="3072843"/>
              <a:chExt cx="1044952" cy="639174"/>
            </a:xfrm>
          </p:grpSpPr>
          <p:pic>
            <p:nvPicPr>
              <p:cNvPr id="1034" name="Picture 10" descr="파일:GitLab logo (2).svg - 위키백과, 우리 모두의 백과사전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766"/>
              <a:stretch/>
            </p:blipFill>
            <p:spPr bwMode="auto">
              <a:xfrm>
                <a:off x="661928" y="3072843"/>
                <a:ext cx="334388" cy="298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10" descr="파일:GitLab logo (2).svg - 위키백과, 우리 모두의 백과사전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16" r="-1547"/>
              <a:stretch/>
            </p:blipFill>
            <p:spPr bwMode="auto">
              <a:xfrm>
                <a:off x="306646" y="3413951"/>
                <a:ext cx="1044952" cy="2980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0" name="Picture 16" descr="파일:Nginx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266" y="5547737"/>
              <a:ext cx="1594760" cy="332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그룹 83"/>
          <p:cNvGrpSpPr/>
          <p:nvPr/>
        </p:nvGrpSpPr>
        <p:grpSpPr>
          <a:xfrm>
            <a:off x="2169970" y="943546"/>
            <a:ext cx="8739236" cy="1313308"/>
            <a:chOff x="3278917" y="979631"/>
            <a:chExt cx="8739236" cy="1313308"/>
          </a:xfrm>
        </p:grpSpPr>
        <p:pic>
          <p:nvPicPr>
            <p:cNvPr id="1038" name="Picture 14" descr="React – Logos Download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8917" y="979631"/>
              <a:ext cx="1722300" cy="57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ile:TypeScript Logo (Blue).svg - Wikimedia Common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742" y="1698333"/>
              <a:ext cx="1612475" cy="398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6825" l="1498" r="100000">
                          <a14:foregroundMark x1="10487" y1="44974" x2="10487" y2="44974"/>
                          <a14:foregroundMark x1="16105" y1="53968" x2="16105" y2="53968"/>
                          <a14:foregroundMark x1="31086" y1="52381" x2="31086" y2="52381"/>
                          <a14:foregroundMark x1="46067" y1="50794" x2="46067" y2="50794"/>
                          <a14:foregroundMark x1="59925" y1="50794" x2="59925" y2="50794"/>
                          <a14:foregroundMark x1="74532" y1="51323" x2="74532" y2="51323"/>
                          <a14:foregroundMark x1="88390" y1="45503" x2="88390" y2="45503"/>
                          <a14:foregroundMark x1="88390" y1="37566" x2="88390" y2="37566"/>
                          <a14:foregroundMark x1="92884" y1="38095" x2="92884" y2="380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7" t="25012" r="4185" b="23975"/>
            <a:stretch/>
          </p:blipFill>
          <p:spPr>
            <a:xfrm>
              <a:off x="5723887" y="1068868"/>
              <a:ext cx="1169670" cy="464820"/>
            </a:xfrm>
            <a:prstGeom prst="rect">
              <a:avLst/>
            </a:prstGeom>
          </p:spPr>
        </p:pic>
        <p:pic>
          <p:nvPicPr>
            <p:cNvPr id="1076" name="Picture 52" descr="Axios-logo - CarePredict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15" t="27841" r="12478" b="27791"/>
            <a:stretch/>
          </p:blipFill>
          <p:spPr bwMode="auto">
            <a:xfrm>
              <a:off x="5648549" y="1727453"/>
              <a:ext cx="1346835" cy="358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8" name="Picture 54" descr="React Router Assets and Branding Guidelines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5403" y="1022916"/>
              <a:ext cx="996796" cy="529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0" name="Picture 56" descr="커비샵 개발일지 #2] emotion과 global ui 세팅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9" t="18128" r="1296" b="18645"/>
            <a:stretch/>
          </p:blipFill>
          <p:spPr bwMode="auto">
            <a:xfrm>
              <a:off x="7572062" y="1641873"/>
              <a:ext cx="1514475" cy="506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2" name="Picture 58" descr="Vite.js Configuration for React Applications | Bits and Pieces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986" b="95759" l="10000" r="90000">
                          <a14:foregroundMark x1="50714" y1="34200" x2="49429" y2="43776"/>
                          <a14:foregroundMark x1="45571" y1="85089" x2="45571" y2="85089"/>
                          <a14:foregroundMark x1="49571" y1="84131" x2="49571" y2="84131"/>
                          <a14:foregroundMark x1="49071" y1="80711" x2="49071" y2="80711"/>
                          <a14:foregroundMark x1="51071" y1="83995" x2="51071" y2="83995"/>
                          <a14:foregroundMark x1="53071" y1="84542" x2="53071" y2="84542"/>
                          <a14:foregroundMark x1="45029" y1="82090" x2="45029" y2="82090"/>
                          <a14:foregroundMark x1="47173" y1="83955" x2="47173" y2="83955"/>
                          <a14:foregroundMark x1="47758" y1="82463" x2="47758" y2="82463"/>
                          <a14:foregroundMark x1="46979" y1="86194" x2="46979" y2="86194"/>
                          <a14:foregroundMark x1="46199" y1="88806" x2="46199" y2="88806"/>
                          <a14:foregroundMark x1="51072" y1="87313" x2="51072" y2="87313"/>
                          <a14:foregroundMark x1="53996" y1="86567" x2="53996" y2="86567"/>
                          <a14:foregroundMark x1="54971" y1="85821" x2="54971" y2="85821"/>
                          <a14:foregroundMark x1="54581" y1="83582" x2="54581" y2="83582"/>
                          <a14:backgroundMark x1="54429" y1="84679" x2="54429" y2="846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4" t="15531" r="36187" b="9175"/>
            <a:stretch/>
          </p:blipFill>
          <p:spPr bwMode="auto">
            <a:xfrm>
              <a:off x="9512382" y="1042615"/>
              <a:ext cx="714376" cy="1024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4" name="Picture 60" descr="Formatting Dates in React Js with fns - DEV Community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3600" r="93200">
                          <a14:foregroundMark x1="12000" y1="33571" x2="12000" y2="33571"/>
                          <a14:foregroundMark x1="16600" y1="37143" x2="16600" y2="37143"/>
                          <a14:foregroundMark x1="23300" y1="36667" x2="23300" y2="36667"/>
                          <a14:foregroundMark x1="44800" y1="45238" x2="44800" y2="45238"/>
                          <a14:foregroundMark x1="51800" y1="43571" x2="51800" y2="43571"/>
                          <a14:foregroundMark x1="58700" y1="44048" x2="58700" y2="44048"/>
                          <a14:foregroundMark x1="67100" y1="51905" x2="67100" y2="51905"/>
                          <a14:foregroundMark x1="73000" y1="45000" x2="73000" y2="45000"/>
                          <a14:foregroundMark x1="76900" y1="46190" x2="76900" y2="46190"/>
                          <a14:foregroundMark x1="86300" y1="45476" x2="86300" y2="45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2" t="28582" r="8527" b="36401"/>
            <a:stretch/>
          </p:blipFill>
          <p:spPr bwMode="auto">
            <a:xfrm>
              <a:off x="10532252" y="1088597"/>
              <a:ext cx="1485901" cy="26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6" name="Picture 62" descr="JavaScript, jQuery : cookie.js : 쿠키 작업하는 방법 : 예제, 방법, 구현, 기능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3368" b="95725" l="10000" r="89141">
                          <a14:foregroundMark x1="62656" y1="12306" x2="62656" y2="12306"/>
                          <a14:foregroundMark x1="65313" y1="23705" x2="65313" y2="23705"/>
                          <a14:foregroundMark x1="67734" y1="32772" x2="67734" y2="32772"/>
                          <a14:foregroundMark x1="26172" y1="74611" x2="26172" y2="74611"/>
                          <a14:foregroundMark x1="25938" y1="80829" x2="25938" y2="80829"/>
                          <a14:foregroundMark x1="29688" y1="82383" x2="29688" y2="82383"/>
                          <a14:foregroundMark x1="34688" y1="82772" x2="34688" y2="82772"/>
                          <a14:foregroundMark x1="43281" y1="80570" x2="43281" y2="80570"/>
                          <a14:foregroundMark x1="47109" y1="80570" x2="47109" y2="80570"/>
                          <a14:foregroundMark x1="57031" y1="83031" x2="57031" y2="83031"/>
                          <a14:foregroundMark x1="60781" y1="82513" x2="60781" y2="82513"/>
                          <a14:foregroundMark x1="66328" y1="79793" x2="66328" y2="79793"/>
                          <a14:foregroundMark x1="66563" y1="75259" x2="66563" y2="75259"/>
                          <a14:foregroundMark x1="73594" y1="80699" x2="73594" y2="80699"/>
                          <a14:backgroundMark x1="72109" y1="80699" x2="72109" y2="806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00" t="4720" r="24720" b="5507"/>
            <a:stretch/>
          </p:blipFill>
          <p:spPr bwMode="auto">
            <a:xfrm>
              <a:off x="10972093" y="1498031"/>
              <a:ext cx="766434" cy="794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그룹 86"/>
          <p:cNvGrpSpPr/>
          <p:nvPr/>
        </p:nvGrpSpPr>
        <p:grpSpPr>
          <a:xfrm>
            <a:off x="1727421" y="2648447"/>
            <a:ext cx="6400915" cy="1133419"/>
            <a:chOff x="1703586" y="2505583"/>
            <a:chExt cx="6400915" cy="1133419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>
                          <a14:foregroundMark x1="44000" y1="22667" x2="48889" y2="68444"/>
                          <a14:foregroundMark x1="73333" y1="27556" x2="15556" y2="54222"/>
                          <a14:foregroundMark x1="23556" y1="21333" x2="32444" y2="65333"/>
                          <a14:foregroundMark x1="46667" y1="18667" x2="47111" y2="56889"/>
                          <a14:foregroundMark x1="38667" y1="21333" x2="35556" y2="36000"/>
                          <a14:foregroundMark x1="64444" y1="15556" x2="53778" y2="52000"/>
                          <a14:foregroundMark x1="65333" y1="31111" x2="52000" y2="52889"/>
                          <a14:foregroundMark x1="72000" y1="33778" x2="44889" y2="66667"/>
                          <a14:foregroundMark x1="55556" y1="29778" x2="39556" y2="79556"/>
                          <a14:foregroundMark x1="64444" y1="71556" x2="44000" y2="80444"/>
                          <a14:foregroundMark x1="80444" y1="67111" x2="54222" y2="78667"/>
                          <a14:foregroundMark x1="74222" y1="60889" x2="68444" y2="73778"/>
                          <a14:foregroundMark x1="32000" y1="55111" x2="25333" y2="63111"/>
                          <a14:foregroundMark x1="24889" y1="73333" x2="24889" y2="76000"/>
                          <a14:foregroundMark x1="30222" y1="63556" x2="25333" y2="7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86" y="3074818"/>
              <a:ext cx="564184" cy="564184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885" b="89994" l="5387" r="96522">
                          <a14:foregroundMark x1="28026" y1="37417" x2="28026" y2="37417"/>
                          <a14:foregroundMark x1="45551" y1="38751" x2="45551" y2="38751"/>
                          <a14:foregroundMark x1="46914" y1="35840" x2="46914" y2="35840"/>
                          <a14:foregroundMark x1="44664" y1="50515" x2="41664" y2="61189"/>
                          <a14:backgroundMark x1="73849" y1="61128" x2="73849" y2="61128"/>
                          <a14:backgroundMark x1="63723" y1="51425" x2="63723" y2="51425"/>
                          <a14:backgroundMark x1="65189" y1="45179" x2="65189" y2="451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0" t="21814" r="7126" b="27560"/>
            <a:stretch/>
          </p:blipFill>
          <p:spPr>
            <a:xfrm>
              <a:off x="6542711" y="3112377"/>
              <a:ext cx="1207685" cy="394563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511" y="2560120"/>
              <a:ext cx="768731" cy="946820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1" t="16067" r="10501" b="15558"/>
            <a:stretch/>
          </p:blipFill>
          <p:spPr>
            <a:xfrm>
              <a:off x="4835692" y="2697336"/>
              <a:ext cx="1389973" cy="770068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045" y="2505583"/>
              <a:ext cx="1553594" cy="450542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9786" b="89602" l="3417" r="93000">
                          <a14:foregroundMark x1="11500" y1="44954" x2="11500" y2="44954"/>
                          <a14:foregroundMark x1="26333" y1="48624" x2="26333" y2="48624"/>
                          <a14:foregroundMark x1="39500" y1="38838" x2="39500" y2="38838"/>
                          <a14:foregroundMark x1="48833" y1="25994" x2="48833" y2="25994"/>
                          <a14:foregroundMark x1="48500" y1="25076" x2="48500" y2="25076"/>
                          <a14:foregroundMark x1="48833" y1="25076" x2="48833" y2="25076"/>
                          <a14:foregroundMark x1="48750" y1="22936" x2="48750" y2="22936"/>
                          <a14:foregroundMark x1="48583" y1="25076" x2="48583" y2="27217"/>
                          <a14:foregroundMark x1="54333" y1="40367" x2="54333" y2="40367"/>
                          <a14:foregroundMark x1="67833" y1="43731" x2="67833" y2="43731"/>
                          <a14:foregroundMark x1="84000" y1="49235" x2="84000" y2="49235"/>
                          <a14:foregroundMark x1="46333" y1="40979" x2="46333" y2="40979"/>
                          <a14:backgroundMark x1="48083" y1="56881" x2="48083" y2="568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81" t="17737" r="10662" b="28208"/>
            <a:stretch/>
          </p:blipFill>
          <p:spPr>
            <a:xfrm>
              <a:off x="6371115" y="2697336"/>
              <a:ext cx="1733386" cy="318139"/>
            </a:xfrm>
            <a:prstGeom prst="rect">
              <a:avLst/>
            </a:prstGeom>
          </p:spPr>
        </p:pic>
        <p:pic>
          <p:nvPicPr>
            <p:cNvPr id="1102" name="Picture 78" descr="파일:Python logo and wordmark.svg - 위키백과, 우리 모두의 백과사전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293" y="3151114"/>
              <a:ext cx="1390073" cy="411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04" name="Picture 80" descr="DJI Logo - PNG and Vector - Logo Download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970" y="2925459"/>
            <a:ext cx="982286" cy="57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그룹 88"/>
          <p:cNvGrpSpPr/>
          <p:nvPr/>
        </p:nvGrpSpPr>
        <p:grpSpPr>
          <a:xfrm>
            <a:off x="2091770" y="4125806"/>
            <a:ext cx="8612494" cy="1092324"/>
            <a:chOff x="3887869" y="4125806"/>
            <a:chExt cx="8612494" cy="1092324"/>
          </a:xfrm>
        </p:grpSpPr>
        <p:pic>
          <p:nvPicPr>
            <p:cNvPr id="1036" name="Picture 12" descr="Spring Boot 살펴보기 | 돈 받고 일하면 프로"/>
            <p:cNvPicPr>
              <a:picLocks noChangeAspect="1" noChangeArrowheads="1"/>
            </p:cNvPicPr>
            <p:nvPr/>
          </p:nvPicPr>
          <p:blipFill rotWithShape="1"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25" b="15170"/>
            <a:stretch/>
          </p:blipFill>
          <p:spPr bwMode="auto">
            <a:xfrm>
              <a:off x="3887869" y="4174548"/>
              <a:ext cx="1243704" cy="50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0" name="Picture 66" descr="22. JPQL - JPQL에 대하여"/>
            <p:cNvPicPr>
              <a:picLocks noChangeAspect="1" noChangeArrowheads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32" t="24691" r="17508" b="23294"/>
            <a:stretch/>
          </p:blipFill>
          <p:spPr bwMode="auto">
            <a:xfrm>
              <a:off x="5710710" y="4174548"/>
              <a:ext cx="716875" cy="566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2" name="Picture 68" descr="Official MariaDB Logos | MariaDB"/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360" y="4838799"/>
              <a:ext cx="1494023" cy="372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4" name="Picture 70" descr="Spring Security 핵심 정리"/>
            <p:cNvPicPr>
              <a:picLocks noChangeAspect="1" noChangeArrowheads="1"/>
            </p:cNvPicPr>
            <p:nvPr/>
          </p:nvPicPr>
          <p:blipFill rotWithShape="1">
            <a:blip r:embed="rId36" cstate="print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ackgroundRemoval t="9913" b="89796" l="0" r="93020">
                          <a14:foregroundMark x1="15990" y1="35860" x2="15990" y2="35860"/>
                          <a14:foregroundMark x1="32360" y1="39650" x2="32360" y2="39650"/>
                          <a14:foregroundMark x1="41244" y1="36735" x2="41244" y2="36735"/>
                          <a14:foregroundMark x1="47589" y1="77259" x2="47589" y2="77259"/>
                          <a14:foregroundMark x1="51015" y1="74636" x2="51015" y2="74636"/>
                          <a14:foregroundMark x1="56599" y1="74344" x2="56599" y2="74344"/>
                          <a14:foregroundMark x1="53807" y1="45773" x2="53807" y2="45773"/>
                          <a14:foregroundMark x1="62690" y1="37901" x2="62690" y2="37901"/>
                          <a14:foregroundMark x1="63198" y1="17201" x2="63198" y2="17201"/>
                          <a14:foregroundMark x1="67259" y1="32070" x2="67259" y2="32070"/>
                          <a14:foregroundMark x1="81345" y1="30612" x2="81345" y2="30612"/>
                          <a14:foregroundMark x1="65990" y1="71429" x2="65990" y2="71429"/>
                          <a14:foregroundMark x1="69036" y1="70845" x2="69036" y2="70845"/>
                          <a14:foregroundMark x1="76777" y1="71720" x2="76777" y2="71720"/>
                          <a14:foregroundMark x1="81218" y1="71137" x2="81218" y2="71137"/>
                          <a14:foregroundMark x1="86548" y1="74052" x2="86548" y2="74052"/>
                          <a14:backgroundMark x1="15736" y1="34985" x2="15736" y2="34985"/>
                          <a14:backgroundMark x1="70558" y1="72886" x2="70558" y2="728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8" t="10190" r="8540" b="13759"/>
            <a:stretch/>
          </p:blipFill>
          <p:spPr bwMode="auto">
            <a:xfrm>
              <a:off x="6936542" y="4125806"/>
              <a:ext cx="1426103" cy="56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6" name="Picture 72" descr="JWT"/>
            <p:cNvPicPr>
              <a:picLocks noChangeAspect="1" noChangeArrowheads="1"/>
            </p:cNvPicPr>
            <p:nvPr/>
          </p:nvPicPr>
          <p:blipFill rotWithShape="1"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53" b="27643"/>
            <a:stretch/>
          </p:blipFill>
          <p:spPr bwMode="auto">
            <a:xfrm>
              <a:off x="5952070" y="4789569"/>
              <a:ext cx="1377155" cy="421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8" name="Picture 74" descr="OAuth 2.0 대표 취약점과 보안 고려 사항 알아보기 : NHN Cloud Meetup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ackgroundRemoval t="0" b="100000" l="0" r="100000">
                          <a14:foregroundMark x1="36500" y1="11250" x2="67500" y2="12250"/>
                          <a14:foregroundMark x1="65000" y1="14500" x2="79000" y2="36500"/>
                          <a14:foregroundMark x1="78750" y1="24750" x2="85750" y2="42250"/>
                          <a14:foregroundMark x1="29500" y1="7000" x2="29500" y2="7000"/>
                          <a14:foregroundMark x1="49250" y1="25500" x2="50750" y2="76750"/>
                          <a14:foregroundMark x1="41250" y1="26250" x2="39750" y2="59000"/>
                          <a14:foregroundMark x1="62500" y1="29750" x2="59750" y2="52750"/>
                          <a14:foregroundMark x1="63750" y1="32500" x2="49500" y2="62000"/>
                          <a14:foregroundMark x1="60250" y1="49750" x2="45250" y2="75750"/>
                          <a14:foregroundMark x1="47750" y1="58500" x2="38750" y2="72500"/>
                          <a14:foregroundMark x1="38500" y1="64750" x2="40750" y2="73250"/>
                          <a14:foregroundMark x1="67000" y1="59500" x2="56000" y2="72500"/>
                          <a14:foregroundMark x1="93000" y1="68500" x2="93000" y2="68500"/>
                          <a14:foregroundMark x1="67500" y1="66500" x2="66750" y2="66500"/>
                          <a14:foregroundMark x1="92500" y1="72750" x2="92500" y2="72750"/>
                          <a14:foregroundMark x1="41500" y1="95500" x2="41500" y2="95500"/>
                          <a14:foregroundMark x1="33750" y1="94750" x2="33750" y2="94750"/>
                          <a14:foregroundMark x1="30750" y1="94250" x2="30750" y2="94250"/>
                          <a14:foregroundMark x1="4750" y1="63250" x2="4750" y2="63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447" y="4341127"/>
              <a:ext cx="738740" cy="73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41"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backgroundRemoval t="9434" b="89308" l="0" r="97799">
                          <a14:foregroundMark x1="37736" y1="43396" x2="37736" y2="43396"/>
                          <a14:foregroundMark x1="51258" y1="42767" x2="51258" y2="42767"/>
                          <a14:foregroundMark x1="63836" y1="57233" x2="63836" y2="57233"/>
                          <a14:foregroundMark x1="71069" y1="54717" x2="71069" y2="54717"/>
                          <a14:foregroundMark x1="83333" y1="54088" x2="83333" y2="540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6" t="15744" r="5589" b="11132"/>
            <a:stretch/>
          </p:blipFill>
          <p:spPr>
            <a:xfrm>
              <a:off x="10762993" y="4323067"/>
              <a:ext cx="1737370" cy="706616"/>
            </a:xfrm>
            <a:prstGeom prst="rect">
              <a:avLst/>
            </a:prstGeom>
          </p:spPr>
        </p:pic>
        <p:pic>
          <p:nvPicPr>
            <p:cNvPr id="1106" name="Picture 82" descr="Better Kaiju Swagger API - PandwaRF"/>
            <p:cNvPicPr>
              <a:picLocks noChangeAspect="1" noChangeArrowheads="1"/>
            </p:cNvPicPr>
            <p:nvPr/>
          </p:nvPicPr>
          <p:blipFill rotWithShape="1">
            <a:blip r:embed="rId43" cstate="print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0" b="100000" l="0" r="100000">
                          <a14:foregroundMark x1="2929" y1="26786" x2="2929" y2="26786"/>
                          <a14:foregroundMark x1="4214" y1="27806" x2="15857" y2="55102"/>
                          <a14:foregroundMark x1="34429" y1="37245" x2="34429" y2="37245"/>
                          <a14:foregroundMark x1="48286" y1="39286" x2="48286" y2="39286"/>
                          <a14:foregroundMark x1="60857" y1="51020" x2="60857" y2="51020"/>
                          <a14:foregroundMark x1="74857" y1="54847" x2="74857" y2="54847"/>
                          <a14:foregroundMark x1="88357" y1="51276" x2="88357" y2="51276"/>
                          <a14:foregroundMark x1="91357" y1="48724" x2="91357" y2="487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90"/>
            <a:stretch/>
          </p:blipFill>
          <p:spPr bwMode="auto">
            <a:xfrm>
              <a:off x="7822090" y="4838799"/>
              <a:ext cx="1307465" cy="379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그룹 89"/>
          <p:cNvGrpSpPr/>
          <p:nvPr/>
        </p:nvGrpSpPr>
        <p:grpSpPr>
          <a:xfrm>
            <a:off x="8433082" y="5571725"/>
            <a:ext cx="2615112" cy="1037429"/>
            <a:chOff x="8433082" y="5598980"/>
            <a:chExt cx="2615112" cy="1037429"/>
          </a:xfrm>
        </p:grpSpPr>
        <p:pic>
          <p:nvPicPr>
            <p:cNvPr id="1108" name="Picture 84" descr="파일:Postman (software).png - 위키백과, 우리 모두의 백과사전"/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911" y="5598980"/>
              <a:ext cx="1624283" cy="492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0" name="Picture 86" descr="notion&quot; Icon - Download for free – Iconduck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3082" y="5688294"/>
              <a:ext cx="810432" cy="845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2" name="Picture 88" descr="아틀리시안 지라와 지라 플러그인 - JIRA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5014" y="6170202"/>
              <a:ext cx="1188827" cy="466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6" name="직사각형 85"/>
          <p:cNvSpPr/>
          <p:nvPr/>
        </p:nvSpPr>
        <p:spPr>
          <a:xfrm>
            <a:off x="863600" y="792480"/>
            <a:ext cx="10626200" cy="1615440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87274" y="1400145"/>
            <a:ext cx="1361270" cy="400110"/>
          </a:xfrm>
          <a:prstGeom prst="rect">
            <a:avLst/>
          </a:prstGeom>
          <a:solidFill>
            <a:schemeClr val="bg1"/>
          </a:solidFill>
          <a:ln w="349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863601" y="2407436"/>
            <a:ext cx="8120468" cy="1615440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984070" y="2407436"/>
            <a:ext cx="2505730" cy="1615440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651343" y="3015101"/>
            <a:ext cx="433132" cy="400110"/>
          </a:xfrm>
          <a:prstGeom prst="rect">
            <a:avLst/>
          </a:prstGeom>
          <a:solidFill>
            <a:schemeClr val="bg1"/>
          </a:solidFill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509878" y="3015101"/>
            <a:ext cx="914033" cy="400110"/>
          </a:xfrm>
          <a:prstGeom prst="rect">
            <a:avLst/>
          </a:prstGeom>
          <a:solidFill>
            <a:schemeClr val="bg1"/>
          </a:solidFill>
          <a:ln w="349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Drone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863600" y="4022392"/>
            <a:ext cx="10626199" cy="1371878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224143" y="4455966"/>
            <a:ext cx="1287532" cy="400110"/>
          </a:xfrm>
          <a:prstGeom prst="rect">
            <a:avLst/>
          </a:prstGeom>
          <a:solidFill>
            <a:schemeClr val="bg1"/>
          </a:solidFill>
          <a:ln w="349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863601" y="5404500"/>
            <a:ext cx="6910630" cy="1371878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774232" y="5404500"/>
            <a:ext cx="3715568" cy="1371878"/>
          </a:xfrm>
          <a:prstGeom prst="rect">
            <a:avLst/>
          </a:prstGeom>
          <a:noFill/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/>
          <p:nvPr/>
        </p:nvSpPr>
        <p:spPr>
          <a:xfrm>
            <a:off x="7434148" y="5890384"/>
            <a:ext cx="628570" cy="400110"/>
          </a:xfrm>
          <a:prstGeom prst="rect">
            <a:avLst/>
          </a:prstGeom>
          <a:solidFill>
            <a:schemeClr val="bg1"/>
          </a:solidFill>
          <a:ln w="349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ETC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30129" y="5890384"/>
            <a:ext cx="875561" cy="400110"/>
          </a:xfrm>
          <a:prstGeom prst="rect">
            <a:avLst/>
          </a:prstGeom>
          <a:solidFill>
            <a:schemeClr val="bg1"/>
          </a:solidFill>
          <a:ln w="349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CI/CD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8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21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24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rgbClr val="7F7F7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rgbClr val="7F7F7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7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30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" name="오각형 3"/>
          <p:cNvSpPr/>
          <p:nvPr/>
        </p:nvSpPr>
        <p:spPr>
          <a:xfrm flipH="1">
            <a:off x="237584" y="4832820"/>
            <a:ext cx="3170490" cy="51422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7566" y="4859098"/>
            <a:ext cx="12811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2400" spc="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박성환</a:t>
            </a:r>
            <a:endParaRPr lang="ko-KR" altLang="en-US" sz="2400" spc="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5454" t="37478" r="28136" b="3027"/>
          <a:stretch/>
        </p:blipFill>
        <p:spPr>
          <a:xfrm>
            <a:off x="4059798" y="2954591"/>
            <a:ext cx="4059893" cy="39034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3593" y="5364480"/>
            <a:ext cx="2387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 (Spring boot)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CI/CD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NIGNX</a:t>
            </a:r>
          </a:p>
        </p:txBody>
      </p:sp>
      <p:sp>
        <p:nvSpPr>
          <p:cNvPr id="37" name="오각형 36"/>
          <p:cNvSpPr/>
          <p:nvPr/>
        </p:nvSpPr>
        <p:spPr>
          <a:xfrm flipH="1">
            <a:off x="237584" y="2697481"/>
            <a:ext cx="3176066" cy="514220"/>
          </a:xfrm>
          <a:prstGeom prst="homePlate">
            <a:avLst/>
          </a:prstGeom>
          <a:solidFill>
            <a:srgbClr val="FB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79666" y="2723759"/>
            <a:ext cx="12811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2400" spc="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양서정</a:t>
            </a:r>
            <a:endParaRPr lang="ko-KR" altLang="en-US" sz="2400" spc="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67014" y="3255524"/>
            <a:ext cx="112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UI/UX</a:t>
            </a:r>
          </a:p>
        </p:txBody>
      </p:sp>
      <p:sp>
        <p:nvSpPr>
          <p:cNvPr id="40" name="오각형 39"/>
          <p:cNvSpPr/>
          <p:nvPr/>
        </p:nvSpPr>
        <p:spPr>
          <a:xfrm flipH="1">
            <a:off x="237584" y="594994"/>
            <a:ext cx="4945898" cy="514220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939" y="621272"/>
            <a:ext cx="12811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ko-KR" altLang="en-US" sz="2400" spc="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이효진</a:t>
            </a:r>
            <a:endParaRPr lang="ko-KR" altLang="en-US" sz="2400" spc="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85891" y="1240590"/>
            <a:ext cx="2792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 (Spring boot)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Meeting minutes manager</a:t>
            </a:r>
          </a:p>
        </p:txBody>
      </p:sp>
      <p:sp>
        <p:nvSpPr>
          <p:cNvPr id="43" name="오각형 42"/>
          <p:cNvSpPr/>
          <p:nvPr/>
        </p:nvSpPr>
        <p:spPr>
          <a:xfrm>
            <a:off x="6996193" y="594994"/>
            <a:ext cx="4945898" cy="51422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63292" y="621272"/>
            <a:ext cx="12811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spc="6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강모현</a:t>
            </a:r>
            <a:endParaRPr lang="ko-KR" altLang="en-US" sz="2400" spc="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96193" y="1240590"/>
            <a:ext cx="1728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 Leader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 Developer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 (Flask)</a:t>
            </a:r>
          </a:p>
        </p:txBody>
      </p:sp>
      <p:sp>
        <p:nvSpPr>
          <p:cNvPr id="46" name="오각형 45"/>
          <p:cNvSpPr/>
          <p:nvPr/>
        </p:nvSpPr>
        <p:spPr>
          <a:xfrm>
            <a:off x="8776991" y="2697481"/>
            <a:ext cx="3176066" cy="514220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819833" y="2723759"/>
            <a:ext cx="12811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spc="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이병수</a:t>
            </a:r>
            <a:endParaRPr lang="ko-KR" altLang="en-US" sz="2400" spc="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746450" y="3378177"/>
            <a:ext cx="2118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Deputy Team 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Leader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Front-end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9" name="오각형 48"/>
          <p:cNvSpPr/>
          <p:nvPr/>
        </p:nvSpPr>
        <p:spPr>
          <a:xfrm>
            <a:off x="8782817" y="4832820"/>
            <a:ext cx="3171600" cy="514220"/>
          </a:xfrm>
          <a:prstGeom prst="homePlate">
            <a:avLst/>
          </a:prstGeom>
          <a:solidFill>
            <a:srgbClr val="CBB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41078" y="4859098"/>
            <a:ext cx="128112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400" spc="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박재현</a:t>
            </a:r>
            <a:endParaRPr lang="ko-KR" altLang="en-US" sz="2400" spc="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46450" y="5460961"/>
            <a:ext cx="2387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Back-end (Spring boot)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JWT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OAuth2</a:t>
            </a:r>
          </a:p>
        </p:txBody>
      </p:sp>
      <p:cxnSp>
        <p:nvCxnSpPr>
          <p:cNvPr id="54" name="구부러진 연결선 53"/>
          <p:cNvCxnSpPr>
            <a:stCxn id="93" idx="1"/>
            <a:endCxn id="4" idx="1"/>
          </p:cNvCxnSpPr>
          <p:nvPr/>
        </p:nvCxnSpPr>
        <p:spPr>
          <a:xfrm rot="10800000" flipV="1">
            <a:off x="3408074" y="4459670"/>
            <a:ext cx="996878" cy="630259"/>
          </a:xfrm>
          <a:prstGeom prst="curvedConnector3">
            <a:avLst/>
          </a:prstGeom>
          <a:ln w="38100">
            <a:solidFill>
              <a:srgbClr val="E2F0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구부러진 연결선 55"/>
          <p:cNvCxnSpPr>
            <a:stCxn id="100" idx="0"/>
            <a:endCxn id="37" idx="1"/>
          </p:cNvCxnSpPr>
          <p:nvPr/>
        </p:nvCxnSpPr>
        <p:spPr>
          <a:xfrm rot="16200000" flipV="1">
            <a:off x="3627715" y="2740526"/>
            <a:ext cx="1316596" cy="1744726"/>
          </a:xfrm>
          <a:prstGeom prst="curvedConnector2">
            <a:avLst/>
          </a:prstGeom>
          <a:ln w="38100">
            <a:solidFill>
              <a:srgbClr val="FBD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101" idx="0"/>
            <a:endCxn id="40" idx="1"/>
          </p:cNvCxnSpPr>
          <p:nvPr/>
        </p:nvCxnSpPr>
        <p:spPr>
          <a:xfrm rot="16200000" flipV="1">
            <a:off x="3725208" y="2310378"/>
            <a:ext cx="3357070" cy="440522"/>
          </a:xfrm>
          <a:prstGeom prst="curvedConnector2">
            <a:avLst/>
          </a:prstGeom>
          <a:ln w="38100">
            <a:solidFill>
              <a:srgbClr val="FFF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구부러진 연결선 69"/>
          <p:cNvCxnSpPr>
            <a:stCxn id="102" idx="0"/>
            <a:endCxn id="43" idx="1"/>
          </p:cNvCxnSpPr>
          <p:nvPr/>
        </p:nvCxnSpPr>
        <p:spPr>
          <a:xfrm rot="5400000" flipH="1" flipV="1">
            <a:off x="5003424" y="2034117"/>
            <a:ext cx="3174781" cy="810757"/>
          </a:xfrm>
          <a:prstGeom prst="curvedConnector2">
            <a:avLst/>
          </a:prstGeom>
          <a:ln w="38100">
            <a:solidFill>
              <a:srgbClr val="F2F2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구부러진 연결선 71"/>
          <p:cNvCxnSpPr>
            <a:stCxn id="105" idx="0"/>
            <a:endCxn id="46" idx="1"/>
          </p:cNvCxnSpPr>
          <p:nvPr/>
        </p:nvCxnSpPr>
        <p:spPr>
          <a:xfrm rot="5400000" flipH="1" flipV="1">
            <a:off x="7153886" y="2595802"/>
            <a:ext cx="1264316" cy="1981894"/>
          </a:xfrm>
          <a:prstGeom prst="curvedConnector2">
            <a:avLst/>
          </a:prstGeom>
          <a:ln w="38100">
            <a:solidFill>
              <a:srgbClr val="DAE3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구부러진 연결선 74"/>
          <p:cNvCxnSpPr>
            <a:stCxn id="106" idx="3"/>
            <a:endCxn id="49" idx="1"/>
          </p:cNvCxnSpPr>
          <p:nvPr/>
        </p:nvCxnSpPr>
        <p:spPr>
          <a:xfrm>
            <a:off x="7726924" y="4447080"/>
            <a:ext cx="1055893" cy="642850"/>
          </a:xfrm>
          <a:prstGeom prst="curvedConnector3">
            <a:avLst>
              <a:gd name="adj1" fmla="val 50000"/>
            </a:avLst>
          </a:prstGeom>
          <a:ln w="38100">
            <a:solidFill>
              <a:srgbClr val="CBB4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4404952" y="4086521"/>
            <a:ext cx="465628" cy="746299"/>
          </a:xfrm>
          <a:prstGeom prst="rect">
            <a:avLst/>
          </a:prstGeom>
          <a:noFill/>
          <a:ln w="50800">
            <a:solidFill>
              <a:srgbClr val="E2F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10558" y="4889875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83.2%</a:t>
            </a:r>
            <a:endParaRPr lang="ko-KR" altLang="en-US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110558" y="2754536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91.1%</a:t>
            </a:r>
            <a:endParaRPr lang="ko-KR" altLang="en-US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876501" y="652049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87.9%</a:t>
            </a:r>
            <a:endParaRPr lang="ko-KR" altLang="en-US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369493" y="652049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99.9%</a:t>
            </a:r>
            <a:endParaRPr lang="ko-KR" altLang="en-US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0122198" y="2754536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90.6%</a:t>
            </a:r>
            <a:endParaRPr lang="ko-KR" altLang="en-US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100953" y="4889875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77.7</a:t>
            </a:r>
            <a:r>
              <a:rPr lang="en-US" altLang="ko-KR" sz="2000" dirty="0" smtClean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%</a:t>
            </a:r>
            <a:endParaRPr lang="ko-KR" altLang="en-US" sz="2000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925562" y="4271187"/>
            <a:ext cx="465628" cy="746299"/>
          </a:xfrm>
          <a:prstGeom prst="rect">
            <a:avLst/>
          </a:prstGeom>
          <a:noFill/>
          <a:ln w="50800">
            <a:solidFill>
              <a:srgbClr val="FBD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391190" y="4209174"/>
            <a:ext cx="465628" cy="746299"/>
          </a:xfrm>
          <a:prstGeom prst="rect">
            <a:avLst/>
          </a:prstGeom>
          <a:noFill/>
          <a:ln w="50800">
            <a:solidFill>
              <a:srgbClr val="FFF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952622" y="4026885"/>
            <a:ext cx="465628" cy="746299"/>
          </a:xfrm>
          <a:prstGeom prst="rect">
            <a:avLst/>
          </a:prstGeom>
          <a:noFill/>
          <a:ln w="5080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562283" y="4218907"/>
            <a:ext cx="465628" cy="746299"/>
          </a:xfrm>
          <a:prstGeom prst="rect">
            <a:avLst/>
          </a:prstGeom>
          <a:noFill/>
          <a:ln w="508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261296" y="4073930"/>
            <a:ext cx="465628" cy="746299"/>
          </a:xfrm>
          <a:prstGeom prst="rect">
            <a:avLst/>
          </a:prstGeom>
          <a:noFill/>
          <a:ln w="50800">
            <a:solidFill>
              <a:srgbClr val="CBB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90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B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3247053" y="622983"/>
            <a:ext cx="5697894" cy="4775855"/>
          </a:xfrm>
          <a:custGeom>
            <a:avLst/>
            <a:gdLst>
              <a:gd name="connsiteX0" fmla="*/ 2258008 w 4516016"/>
              <a:gd name="connsiteY0" fmla="*/ 0 h 3785230"/>
              <a:gd name="connsiteX1" fmla="*/ 4516016 w 4516016"/>
              <a:gd name="connsiteY1" fmla="*/ 2258008 h 3785230"/>
              <a:gd name="connsiteX2" fmla="*/ 4000397 w 4516016"/>
              <a:gd name="connsiteY2" fmla="*/ 3694311 h 3785230"/>
              <a:gd name="connsiteX3" fmla="*/ 3917764 w 4516016"/>
              <a:gd name="connsiteY3" fmla="*/ 3785230 h 3785230"/>
              <a:gd name="connsiteX4" fmla="*/ 3900319 w 4516016"/>
              <a:gd name="connsiteY4" fmla="*/ 3670925 h 3785230"/>
              <a:gd name="connsiteX5" fmla="*/ 3858972 w 4516016"/>
              <a:gd name="connsiteY5" fmla="*/ 3510122 h 3785230"/>
              <a:gd name="connsiteX6" fmla="*/ 3833444 w 4516016"/>
              <a:gd name="connsiteY6" fmla="*/ 3440374 h 3785230"/>
              <a:gd name="connsiteX7" fmla="*/ 3893154 w 4516016"/>
              <a:gd name="connsiteY7" fmla="*/ 3360526 h 3785230"/>
              <a:gd name="connsiteX8" fmla="*/ 4229926 w 4516016"/>
              <a:gd name="connsiteY8" fmla="*/ 2258008 h 3785230"/>
              <a:gd name="connsiteX9" fmla="*/ 2258008 w 4516016"/>
              <a:gd name="connsiteY9" fmla="*/ 286090 h 3785230"/>
              <a:gd name="connsiteX10" fmla="*/ 286090 w 4516016"/>
              <a:gd name="connsiteY10" fmla="*/ 2258008 h 3785230"/>
              <a:gd name="connsiteX11" fmla="*/ 622863 w 4516016"/>
              <a:gd name="connsiteY11" fmla="*/ 3360526 h 3785230"/>
              <a:gd name="connsiteX12" fmla="*/ 680526 w 4516016"/>
              <a:gd name="connsiteY12" fmla="*/ 3437638 h 3785230"/>
              <a:gd name="connsiteX13" fmla="*/ 653996 w 4516016"/>
              <a:gd name="connsiteY13" fmla="*/ 3510122 h 3785230"/>
              <a:gd name="connsiteX14" fmla="*/ 612650 w 4516016"/>
              <a:gd name="connsiteY14" fmla="*/ 3670925 h 3785230"/>
              <a:gd name="connsiteX15" fmla="*/ 595643 w 4516016"/>
              <a:gd name="connsiteY15" fmla="*/ 3782359 h 3785230"/>
              <a:gd name="connsiteX16" fmla="*/ 515620 w 4516016"/>
              <a:gd name="connsiteY16" fmla="*/ 3694311 h 3785230"/>
              <a:gd name="connsiteX17" fmla="*/ 0 w 4516016"/>
              <a:gd name="connsiteY17" fmla="*/ 2258008 h 3785230"/>
              <a:gd name="connsiteX18" fmla="*/ 2258008 w 4516016"/>
              <a:gd name="connsiteY18" fmla="*/ 0 h 378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6016" h="3785230">
                <a:moveTo>
                  <a:pt x="2258008" y="0"/>
                </a:moveTo>
                <a:cubicBezTo>
                  <a:pt x="3505071" y="0"/>
                  <a:pt x="4516016" y="1010945"/>
                  <a:pt x="4516016" y="2258008"/>
                </a:cubicBezTo>
                <a:cubicBezTo>
                  <a:pt x="4516016" y="2803598"/>
                  <a:pt x="4322515" y="3303994"/>
                  <a:pt x="4000397" y="3694311"/>
                </a:cubicBezTo>
                <a:lnTo>
                  <a:pt x="3917764" y="3785230"/>
                </a:lnTo>
                <a:lnTo>
                  <a:pt x="3900319" y="3670925"/>
                </a:lnTo>
                <a:cubicBezTo>
                  <a:pt x="3889143" y="3616311"/>
                  <a:pt x="3875314" y="3562663"/>
                  <a:pt x="3858972" y="3510122"/>
                </a:cubicBezTo>
                <a:lnTo>
                  <a:pt x="3833444" y="3440374"/>
                </a:lnTo>
                <a:lnTo>
                  <a:pt x="3893154" y="3360526"/>
                </a:lnTo>
                <a:cubicBezTo>
                  <a:pt x="4105774" y="3045806"/>
                  <a:pt x="4229926" y="2666406"/>
                  <a:pt x="4229926" y="2258008"/>
                </a:cubicBezTo>
                <a:cubicBezTo>
                  <a:pt x="4229926" y="1168948"/>
                  <a:pt x="3347068" y="286090"/>
                  <a:pt x="2258008" y="286090"/>
                </a:cubicBezTo>
                <a:cubicBezTo>
                  <a:pt x="1168948" y="286090"/>
                  <a:pt x="286090" y="1168948"/>
                  <a:pt x="286090" y="2258008"/>
                </a:cubicBezTo>
                <a:cubicBezTo>
                  <a:pt x="286090" y="2666406"/>
                  <a:pt x="410242" y="3045806"/>
                  <a:pt x="622863" y="3360526"/>
                </a:cubicBezTo>
                <a:lnTo>
                  <a:pt x="680526" y="3437638"/>
                </a:lnTo>
                <a:lnTo>
                  <a:pt x="653996" y="3510122"/>
                </a:lnTo>
                <a:cubicBezTo>
                  <a:pt x="637655" y="3562663"/>
                  <a:pt x="623825" y="3616311"/>
                  <a:pt x="612650" y="3670925"/>
                </a:cubicBezTo>
                <a:lnTo>
                  <a:pt x="595643" y="3782359"/>
                </a:lnTo>
                <a:lnTo>
                  <a:pt x="515620" y="3694311"/>
                </a:lnTo>
                <a:cubicBezTo>
                  <a:pt x="193501" y="3303994"/>
                  <a:pt x="0" y="2803598"/>
                  <a:pt x="0" y="2258008"/>
                </a:cubicBezTo>
                <a:cubicBezTo>
                  <a:pt x="0" y="1010945"/>
                  <a:pt x="1010945" y="0"/>
                  <a:pt x="22580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56159" y="1718249"/>
            <a:ext cx="3079689" cy="258532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Question</a:t>
            </a:r>
          </a:p>
          <a:p>
            <a:pPr algn="ctr"/>
            <a:r>
              <a:rPr lang="en-US" altLang="ko-KR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</a:t>
            </a:r>
            <a:br>
              <a:rPr lang="en-US" altLang="ko-KR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Answer</a:t>
            </a:r>
            <a:endParaRPr lang="ko-KR" alt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사다리꼴 10"/>
          <p:cNvSpPr/>
          <p:nvPr/>
        </p:nvSpPr>
        <p:spPr>
          <a:xfrm>
            <a:off x="4738396" y="5264678"/>
            <a:ext cx="2715208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다리꼴 11"/>
          <p:cNvSpPr/>
          <p:nvPr/>
        </p:nvSpPr>
        <p:spPr>
          <a:xfrm>
            <a:off x="4149012" y="5780711"/>
            <a:ext cx="3893976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다리꼴 12"/>
          <p:cNvSpPr/>
          <p:nvPr/>
        </p:nvSpPr>
        <p:spPr>
          <a:xfrm>
            <a:off x="3122645" y="6296745"/>
            <a:ext cx="5946710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다리꼴 13"/>
          <p:cNvSpPr/>
          <p:nvPr/>
        </p:nvSpPr>
        <p:spPr>
          <a:xfrm>
            <a:off x="5315339" y="4748645"/>
            <a:ext cx="1561322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B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3247053" y="622983"/>
            <a:ext cx="5697894" cy="4775855"/>
          </a:xfrm>
          <a:custGeom>
            <a:avLst/>
            <a:gdLst>
              <a:gd name="connsiteX0" fmla="*/ 2258008 w 4516016"/>
              <a:gd name="connsiteY0" fmla="*/ 0 h 3785230"/>
              <a:gd name="connsiteX1" fmla="*/ 4516016 w 4516016"/>
              <a:gd name="connsiteY1" fmla="*/ 2258008 h 3785230"/>
              <a:gd name="connsiteX2" fmla="*/ 4000397 w 4516016"/>
              <a:gd name="connsiteY2" fmla="*/ 3694311 h 3785230"/>
              <a:gd name="connsiteX3" fmla="*/ 3917764 w 4516016"/>
              <a:gd name="connsiteY3" fmla="*/ 3785230 h 3785230"/>
              <a:gd name="connsiteX4" fmla="*/ 3900319 w 4516016"/>
              <a:gd name="connsiteY4" fmla="*/ 3670925 h 3785230"/>
              <a:gd name="connsiteX5" fmla="*/ 3858972 w 4516016"/>
              <a:gd name="connsiteY5" fmla="*/ 3510122 h 3785230"/>
              <a:gd name="connsiteX6" fmla="*/ 3833444 w 4516016"/>
              <a:gd name="connsiteY6" fmla="*/ 3440374 h 3785230"/>
              <a:gd name="connsiteX7" fmla="*/ 3893154 w 4516016"/>
              <a:gd name="connsiteY7" fmla="*/ 3360526 h 3785230"/>
              <a:gd name="connsiteX8" fmla="*/ 4229926 w 4516016"/>
              <a:gd name="connsiteY8" fmla="*/ 2258008 h 3785230"/>
              <a:gd name="connsiteX9" fmla="*/ 2258008 w 4516016"/>
              <a:gd name="connsiteY9" fmla="*/ 286090 h 3785230"/>
              <a:gd name="connsiteX10" fmla="*/ 286090 w 4516016"/>
              <a:gd name="connsiteY10" fmla="*/ 2258008 h 3785230"/>
              <a:gd name="connsiteX11" fmla="*/ 622863 w 4516016"/>
              <a:gd name="connsiteY11" fmla="*/ 3360526 h 3785230"/>
              <a:gd name="connsiteX12" fmla="*/ 680526 w 4516016"/>
              <a:gd name="connsiteY12" fmla="*/ 3437638 h 3785230"/>
              <a:gd name="connsiteX13" fmla="*/ 653996 w 4516016"/>
              <a:gd name="connsiteY13" fmla="*/ 3510122 h 3785230"/>
              <a:gd name="connsiteX14" fmla="*/ 612650 w 4516016"/>
              <a:gd name="connsiteY14" fmla="*/ 3670925 h 3785230"/>
              <a:gd name="connsiteX15" fmla="*/ 595643 w 4516016"/>
              <a:gd name="connsiteY15" fmla="*/ 3782359 h 3785230"/>
              <a:gd name="connsiteX16" fmla="*/ 515620 w 4516016"/>
              <a:gd name="connsiteY16" fmla="*/ 3694311 h 3785230"/>
              <a:gd name="connsiteX17" fmla="*/ 0 w 4516016"/>
              <a:gd name="connsiteY17" fmla="*/ 2258008 h 3785230"/>
              <a:gd name="connsiteX18" fmla="*/ 2258008 w 4516016"/>
              <a:gd name="connsiteY18" fmla="*/ 0 h 378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6016" h="3785230">
                <a:moveTo>
                  <a:pt x="2258008" y="0"/>
                </a:moveTo>
                <a:cubicBezTo>
                  <a:pt x="3505071" y="0"/>
                  <a:pt x="4516016" y="1010945"/>
                  <a:pt x="4516016" y="2258008"/>
                </a:cubicBezTo>
                <a:cubicBezTo>
                  <a:pt x="4516016" y="2803598"/>
                  <a:pt x="4322515" y="3303994"/>
                  <a:pt x="4000397" y="3694311"/>
                </a:cubicBezTo>
                <a:lnTo>
                  <a:pt x="3917764" y="3785230"/>
                </a:lnTo>
                <a:lnTo>
                  <a:pt x="3900319" y="3670925"/>
                </a:lnTo>
                <a:cubicBezTo>
                  <a:pt x="3889143" y="3616311"/>
                  <a:pt x="3875314" y="3562663"/>
                  <a:pt x="3858972" y="3510122"/>
                </a:cubicBezTo>
                <a:lnTo>
                  <a:pt x="3833444" y="3440374"/>
                </a:lnTo>
                <a:lnTo>
                  <a:pt x="3893154" y="3360526"/>
                </a:lnTo>
                <a:cubicBezTo>
                  <a:pt x="4105774" y="3045806"/>
                  <a:pt x="4229926" y="2666406"/>
                  <a:pt x="4229926" y="2258008"/>
                </a:cubicBezTo>
                <a:cubicBezTo>
                  <a:pt x="4229926" y="1168948"/>
                  <a:pt x="3347068" y="286090"/>
                  <a:pt x="2258008" y="286090"/>
                </a:cubicBezTo>
                <a:cubicBezTo>
                  <a:pt x="1168948" y="286090"/>
                  <a:pt x="286090" y="1168948"/>
                  <a:pt x="286090" y="2258008"/>
                </a:cubicBezTo>
                <a:cubicBezTo>
                  <a:pt x="286090" y="2666406"/>
                  <a:pt x="410242" y="3045806"/>
                  <a:pt x="622863" y="3360526"/>
                </a:cubicBezTo>
                <a:lnTo>
                  <a:pt x="680526" y="3437638"/>
                </a:lnTo>
                <a:lnTo>
                  <a:pt x="653996" y="3510122"/>
                </a:lnTo>
                <a:cubicBezTo>
                  <a:pt x="637655" y="3562663"/>
                  <a:pt x="623825" y="3616311"/>
                  <a:pt x="612650" y="3670925"/>
                </a:cubicBezTo>
                <a:lnTo>
                  <a:pt x="595643" y="3782359"/>
                </a:lnTo>
                <a:lnTo>
                  <a:pt x="515620" y="3694311"/>
                </a:lnTo>
                <a:cubicBezTo>
                  <a:pt x="193501" y="3303994"/>
                  <a:pt x="0" y="2803598"/>
                  <a:pt x="0" y="2258008"/>
                </a:cubicBezTo>
                <a:cubicBezTo>
                  <a:pt x="0" y="1010945"/>
                  <a:pt x="1010945" y="0"/>
                  <a:pt x="22580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03636" y="2967335"/>
            <a:ext cx="18473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endParaRPr lang="ko-KR" alt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사다리꼴 10"/>
          <p:cNvSpPr/>
          <p:nvPr/>
        </p:nvSpPr>
        <p:spPr>
          <a:xfrm>
            <a:off x="4738396" y="5264678"/>
            <a:ext cx="2715208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다리꼴 11"/>
          <p:cNvSpPr/>
          <p:nvPr/>
        </p:nvSpPr>
        <p:spPr>
          <a:xfrm>
            <a:off x="4149012" y="5780711"/>
            <a:ext cx="3893976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다리꼴 12"/>
          <p:cNvSpPr/>
          <p:nvPr/>
        </p:nvSpPr>
        <p:spPr>
          <a:xfrm>
            <a:off x="3122645" y="6296745"/>
            <a:ext cx="5946710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다리꼴 13"/>
          <p:cNvSpPr/>
          <p:nvPr/>
        </p:nvSpPr>
        <p:spPr>
          <a:xfrm>
            <a:off x="5315339" y="4748645"/>
            <a:ext cx="1561322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67098" y="1718249"/>
            <a:ext cx="3257815" cy="258532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</a:t>
            </a:r>
            <a:r>
              <a:rPr lang="ko-KR" altLang="en-US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</a:t>
            </a:r>
          </a:p>
          <a:p>
            <a:pPr algn="ctr"/>
            <a:r>
              <a:rPr lang="en-US" altLang="ko-KR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</a:p>
          <a:p>
            <a:pPr algn="ctr"/>
            <a:r>
              <a:rPr lang="en-US" altLang="ko-KR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Watching</a:t>
            </a:r>
          </a:p>
        </p:txBody>
      </p:sp>
    </p:spTree>
    <p:extLst>
      <p:ext uri="{BB962C8B-B14F-4D97-AF65-F5344CB8AC3E}">
        <p14:creationId xmlns:p14="http://schemas.microsoft.com/office/powerpoint/2010/main" val="371172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B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3247053" y="622983"/>
            <a:ext cx="5697894" cy="4775855"/>
          </a:xfrm>
          <a:custGeom>
            <a:avLst/>
            <a:gdLst>
              <a:gd name="connsiteX0" fmla="*/ 2258008 w 4516016"/>
              <a:gd name="connsiteY0" fmla="*/ 0 h 3785230"/>
              <a:gd name="connsiteX1" fmla="*/ 4516016 w 4516016"/>
              <a:gd name="connsiteY1" fmla="*/ 2258008 h 3785230"/>
              <a:gd name="connsiteX2" fmla="*/ 4000397 w 4516016"/>
              <a:gd name="connsiteY2" fmla="*/ 3694311 h 3785230"/>
              <a:gd name="connsiteX3" fmla="*/ 3917764 w 4516016"/>
              <a:gd name="connsiteY3" fmla="*/ 3785230 h 3785230"/>
              <a:gd name="connsiteX4" fmla="*/ 3900319 w 4516016"/>
              <a:gd name="connsiteY4" fmla="*/ 3670925 h 3785230"/>
              <a:gd name="connsiteX5" fmla="*/ 3858972 w 4516016"/>
              <a:gd name="connsiteY5" fmla="*/ 3510122 h 3785230"/>
              <a:gd name="connsiteX6" fmla="*/ 3833444 w 4516016"/>
              <a:gd name="connsiteY6" fmla="*/ 3440374 h 3785230"/>
              <a:gd name="connsiteX7" fmla="*/ 3893154 w 4516016"/>
              <a:gd name="connsiteY7" fmla="*/ 3360526 h 3785230"/>
              <a:gd name="connsiteX8" fmla="*/ 4229926 w 4516016"/>
              <a:gd name="connsiteY8" fmla="*/ 2258008 h 3785230"/>
              <a:gd name="connsiteX9" fmla="*/ 2258008 w 4516016"/>
              <a:gd name="connsiteY9" fmla="*/ 286090 h 3785230"/>
              <a:gd name="connsiteX10" fmla="*/ 286090 w 4516016"/>
              <a:gd name="connsiteY10" fmla="*/ 2258008 h 3785230"/>
              <a:gd name="connsiteX11" fmla="*/ 622863 w 4516016"/>
              <a:gd name="connsiteY11" fmla="*/ 3360526 h 3785230"/>
              <a:gd name="connsiteX12" fmla="*/ 680526 w 4516016"/>
              <a:gd name="connsiteY12" fmla="*/ 3437638 h 3785230"/>
              <a:gd name="connsiteX13" fmla="*/ 653996 w 4516016"/>
              <a:gd name="connsiteY13" fmla="*/ 3510122 h 3785230"/>
              <a:gd name="connsiteX14" fmla="*/ 612650 w 4516016"/>
              <a:gd name="connsiteY14" fmla="*/ 3670925 h 3785230"/>
              <a:gd name="connsiteX15" fmla="*/ 595643 w 4516016"/>
              <a:gd name="connsiteY15" fmla="*/ 3782359 h 3785230"/>
              <a:gd name="connsiteX16" fmla="*/ 515620 w 4516016"/>
              <a:gd name="connsiteY16" fmla="*/ 3694311 h 3785230"/>
              <a:gd name="connsiteX17" fmla="*/ 0 w 4516016"/>
              <a:gd name="connsiteY17" fmla="*/ 2258008 h 3785230"/>
              <a:gd name="connsiteX18" fmla="*/ 2258008 w 4516016"/>
              <a:gd name="connsiteY18" fmla="*/ 0 h 378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6016" h="3785230">
                <a:moveTo>
                  <a:pt x="2258008" y="0"/>
                </a:moveTo>
                <a:cubicBezTo>
                  <a:pt x="3505071" y="0"/>
                  <a:pt x="4516016" y="1010945"/>
                  <a:pt x="4516016" y="2258008"/>
                </a:cubicBezTo>
                <a:cubicBezTo>
                  <a:pt x="4516016" y="2803598"/>
                  <a:pt x="4322515" y="3303994"/>
                  <a:pt x="4000397" y="3694311"/>
                </a:cubicBezTo>
                <a:lnTo>
                  <a:pt x="3917764" y="3785230"/>
                </a:lnTo>
                <a:lnTo>
                  <a:pt x="3900319" y="3670925"/>
                </a:lnTo>
                <a:cubicBezTo>
                  <a:pt x="3889143" y="3616311"/>
                  <a:pt x="3875314" y="3562663"/>
                  <a:pt x="3858972" y="3510122"/>
                </a:cubicBezTo>
                <a:lnTo>
                  <a:pt x="3833444" y="3440374"/>
                </a:lnTo>
                <a:lnTo>
                  <a:pt x="3893154" y="3360526"/>
                </a:lnTo>
                <a:cubicBezTo>
                  <a:pt x="4105774" y="3045806"/>
                  <a:pt x="4229926" y="2666406"/>
                  <a:pt x="4229926" y="2258008"/>
                </a:cubicBezTo>
                <a:cubicBezTo>
                  <a:pt x="4229926" y="1168948"/>
                  <a:pt x="3347068" y="286090"/>
                  <a:pt x="2258008" y="286090"/>
                </a:cubicBezTo>
                <a:cubicBezTo>
                  <a:pt x="1168948" y="286090"/>
                  <a:pt x="286090" y="1168948"/>
                  <a:pt x="286090" y="2258008"/>
                </a:cubicBezTo>
                <a:cubicBezTo>
                  <a:pt x="286090" y="2666406"/>
                  <a:pt x="410242" y="3045806"/>
                  <a:pt x="622863" y="3360526"/>
                </a:cubicBezTo>
                <a:lnTo>
                  <a:pt x="680526" y="3437638"/>
                </a:lnTo>
                <a:lnTo>
                  <a:pt x="653996" y="3510122"/>
                </a:lnTo>
                <a:cubicBezTo>
                  <a:pt x="637655" y="3562663"/>
                  <a:pt x="623825" y="3616311"/>
                  <a:pt x="612650" y="3670925"/>
                </a:cubicBezTo>
                <a:lnTo>
                  <a:pt x="595643" y="3782359"/>
                </a:lnTo>
                <a:lnTo>
                  <a:pt x="515620" y="3694311"/>
                </a:lnTo>
                <a:cubicBezTo>
                  <a:pt x="193501" y="3303994"/>
                  <a:pt x="0" y="2803598"/>
                  <a:pt x="0" y="2258008"/>
                </a:cubicBezTo>
                <a:cubicBezTo>
                  <a:pt x="0" y="1010945"/>
                  <a:pt x="1010945" y="0"/>
                  <a:pt x="22580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2228" y="1724634"/>
            <a:ext cx="867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4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7246" y="2967335"/>
            <a:ext cx="4477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 배경</a:t>
            </a:r>
            <a:endParaRPr lang="ko-KR" alt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사다리꼴 10"/>
          <p:cNvSpPr/>
          <p:nvPr/>
        </p:nvSpPr>
        <p:spPr>
          <a:xfrm>
            <a:off x="4738396" y="5264678"/>
            <a:ext cx="2715208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다리꼴 11"/>
          <p:cNvSpPr/>
          <p:nvPr/>
        </p:nvSpPr>
        <p:spPr>
          <a:xfrm>
            <a:off x="4149012" y="5780711"/>
            <a:ext cx="3893976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다리꼴 12"/>
          <p:cNvSpPr/>
          <p:nvPr/>
        </p:nvSpPr>
        <p:spPr>
          <a:xfrm>
            <a:off x="3122645" y="6296745"/>
            <a:ext cx="5946710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다리꼴 13"/>
          <p:cNvSpPr/>
          <p:nvPr/>
        </p:nvSpPr>
        <p:spPr>
          <a:xfrm>
            <a:off x="5315339" y="4748645"/>
            <a:ext cx="1561322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1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598288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21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rgbClr val="CB27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23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5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9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콘크리트 균열의 의미</a:t>
            </a:r>
            <a:endParaRPr lang="ko-KR" altLang="en-US" sz="2800" b="1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4B66F-6227-1790-1C12-73D03C2CC6E0}"/>
              </a:ext>
            </a:extLst>
          </p:cNvPr>
          <p:cNvSpPr txBox="1"/>
          <p:nvPr/>
        </p:nvSpPr>
        <p:spPr>
          <a:xfrm>
            <a:off x="3435672" y="5947911"/>
            <a:ext cx="5320687" cy="481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건물 붕괴 예방을 위한 </a:t>
            </a:r>
            <a:r>
              <a:rPr lang="ko-KR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균열 탐지가 중요</a:t>
            </a:r>
            <a:endParaRPr lang="en-US" altLang="ko-KR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951452" y="1694291"/>
            <a:ext cx="10289097" cy="3312797"/>
            <a:chOff x="762044" y="1694291"/>
            <a:chExt cx="10289097" cy="3312797"/>
          </a:xfrm>
        </p:grpSpPr>
        <p:grpSp>
          <p:nvGrpSpPr>
            <p:cNvPr id="48" name="그룹 47"/>
            <p:cNvGrpSpPr/>
            <p:nvPr/>
          </p:nvGrpSpPr>
          <p:grpSpPr>
            <a:xfrm>
              <a:off x="762044" y="1694291"/>
              <a:ext cx="2484599" cy="3312797"/>
              <a:chOff x="670560" y="1694291"/>
              <a:chExt cx="2484599" cy="3312797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560" y="1694291"/>
                <a:ext cx="2484598" cy="3312796"/>
              </a:xfrm>
              <a:prstGeom prst="rect">
                <a:avLst/>
              </a:prstGeom>
            </p:spPr>
          </p:pic>
          <p:grpSp>
            <p:nvGrpSpPr>
              <p:cNvPr id="3" name="그룹 2"/>
              <p:cNvGrpSpPr/>
              <p:nvPr/>
            </p:nvGrpSpPr>
            <p:grpSpPr>
              <a:xfrm>
                <a:off x="1863601" y="3701076"/>
                <a:ext cx="1291558" cy="1306012"/>
                <a:chOff x="2510946" y="3160741"/>
                <a:chExt cx="834553" cy="834553"/>
              </a:xfrm>
            </p:grpSpPr>
            <p:sp>
              <p:nvSpPr>
                <p:cNvPr id="27" name="폭발 2 26"/>
                <p:cNvSpPr/>
                <p:nvPr/>
              </p:nvSpPr>
              <p:spPr>
                <a:xfrm rot="1784535">
                  <a:off x="2510946" y="3160741"/>
                  <a:ext cx="834553" cy="834553"/>
                </a:xfrm>
                <a:prstGeom prst="irregularSeal2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2608466" y="3408740"/>
                  <a:ext cx="569388" cy="338554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600" b="1" dirty="0" smtClean="0">
                      <a:solidFill>
                        <a:srgbClr val="FF000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균열</a:t>
                  </a:r>
                  <a:endParaRPr lang="ko-KR" altLang="en-US" sz="1600" b="1" dirty="0">
                    <a:solidFill>
                      <a:srgbClr val="FF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3828666" y="2686100"/>
              <a:ext cx="2757486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콘크리트의 균열을 </a:t>
              </a:r>
              <a:endParaRPr lang="en-US" altLang="ko-KR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dirty="0" err="1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적게하는</a:t>
              </a:r>
              <a:r>
                <a:rPr lang="ko-KR" altLang="en-US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방법은 있으나</a:t>
              </a:r>
              <a:r>
                <a:rPr lang="en-US" altLang="ko-KR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완전히 없애는 것은 </a:t>
              </a:r>
              <a:r>
                <a:rPr lang="ko-KR" altLang="en-US" b="1" dirty="0" smtClean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불가능</a:t>
              </a:r>
              <a:endPara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톱니 모양의 오른쪽 화살표 5"/>
            <p:cNvSpPr/>
            <p:nvPr/>
          </p:nvSpPr>
          <p:spPr>
            <a:xfrm>
              <a:off x="7168175" y="2990656"/>
              <a:ext cx="1473200" cy="729716"/>
            </a:xfrm>
            <a:prstGeom prst="notched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9223397" y="3002729"/>
              <a:ext cx="1827744" cy="705570"/>
              <a:chOff x="9717676" y="3274758"/>
              <a:chExt cx="1827744" cy="70557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717676" y="3274758"/>
                <a:ext cx="18277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사고 예방을 위한</a:t>
                </a:r>
                <a:endParaRPr lang="en-US" altLang="ko-KR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r>
                  <a:rPr lang="ko-KR" altLang="en-US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균열 탐지가 중요</a:t>
                </a:r>
                <a:endParaRPr lang="en-US" altLang="ko-KR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D2E893FD-FD90-7FA9-62F5-9C2B904C6E27}"/>
                  </a:ext>
                </a:extLst>
              </p:cNvPr>
              <p:cNvSpPr/>
              <p:nvPr/>
            </p:nvSpPr>
            <p:spPr>
              <a:xfrm>
                <a:off x="9751822" y="3818257"/>
                <a:ext cx="1793598" cy="162071"/>
              </a:xfrm>
              <a:prstGeom prst="parallelogram">
                <a:avLst/>
              </a:prstGeom>
              <a:solidFill>
                <a:srgbClr val="5E34E4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412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파워포인트] 쓸모가 많은 - 넓은 화살표 투명 도식 : 네이버 블로그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125913" y="3635189"/>
            <a:ext cx="3940175" cy="16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돌다리 홍수 재해의 수해 재해 촬영 배경 및 무료 다운로드를위한 그림 - Png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12" y="1393722"/>
            <a:ext cx="4550949" cy="307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중국: '초고층건물' 건축 제한...허영심 단속 - BBC News 코리아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71"/>
          <a:stretch/>
        </p:blipFill>
        <p:spPr bwMode="auto">
          <a:xfrm>
            <a:off x="6808759" y="1399476"/>
            <a:ext cx="4531829" cy="307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금메달 패널 그림, 금 도장, 금메달, 레이블, 금화, 메달 png | PNGWi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38" t="22785" r="27675" b="22380"/>
          <a:stretch/>
        </p:blipFill>
        <p:spPr bwMode="auto">
          <a:xfrm>
            <a:off x="6826114" y="3319907"/>
            <a:ext cx="1125629" cy="113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7080189" y="3564273"/>
            <a:ext cx="61747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고층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빌딩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6" name="Picture 8" descr="금메달 패널 그림, 금 도장, 금메달, 레이블, 금화, 메달 png | PNGWi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38" t="22785" r="27675" b="22380"/>
          <a:stretch/>
        </p:blipFill>
        <p:spPr bwMode="auto">
          <a:xfrm>
            <a:off x="856698" y="3328591"/>
            <a:ext cx="1125629" cy="113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110774" y="371145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교각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598288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21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B27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23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5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9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4208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콘크리트 건축물 균열 탐지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74B66F-6227-1790-1C12-73D03C2CC6E0}"/>
              </a:ext>
            </a:extLst>
          </p:cNvPr>
          <p:cNvSpPr txBox="1"/>
          <p:nvPr/>
        </p:nvSpPr>
        <p:spPr>
          <a:xfrm>
            <a:off x="2440205" y="5947911"/>
            <a:ext cx="7311617" cy="51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교각 및 고층 빌딩 등 </a:t>
            </a:r>
            <a:r>
              <a:rPr lang="ko-KR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접근이 위험한 지형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에서 균열 감지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9" name="평행 사변형 48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6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598288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21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B27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23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5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9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4657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AI</a:t>
            </a:r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와 </a:t>
            </a:r>
            <a:r>
              <a:rPr lang="ko-KR" altLang="en-US" sz="2800" dirty="0" err="1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드론을</a:t>
            </a:r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 이용한 자동 검출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74B66F-6227-1790-1C12-73D03C2CC6E0}"/>
              </a:ext>
            </a:extLst>
          </p:cNvPr>
          <p:cNvSpPr txBox="1"/>
          <p:nvPr/>
        </p:nvSpPr>
        <p:spPr>
          <a:xfrm>
            <a:off x="1916029" y="5947911"/>
            <a:ext cx="8359981" cy="51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AI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분석 모델 탑재 </a:t>
            </a: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드론을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 이용하여 </a:t>
            </a:r>
            <a:r>
              <a:rPr lang="ko-KR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객체 검출 시 사진 자동 저장</a:t>
            </a:r>
            <a:endParaRPr lang="en-US" altLang="ko-KR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71415" y="1286187"/>
            <a:ext cx="11849170" cy="4138655"/>
            <a:chOff x="-56924" y="1442838"/>
            <a:chExt cx="11849170" cy="4138655"/>
          </a:xfrm>
        </p:grpSpPr>
        <p:pic>
          <p:nvPicPr>
            <p:cNvPr id="1028" name="Picture 4" descr="건물 일러스트 PNG 일러스트 | 이미지 및 PSD 파일 | Pngtree에 무료 다운로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924" y="1463529"/>
              <a:ext cx="2897827" cy="4117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카메라 드론 구매 - DJI 스토어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6" t="30886" r="7877" b="20096"/>
            <a:stretch/>
          </p:blipFill>
          <p:spPr bwMode="auto">
            <a:xfrm>
              <a:off x="2506830" y="1816909"/>
              <a:ext cx="1360171" cy="80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직선 연결선 3"/>
            <p:cNvCxnSpPr/>
            <p:nvPr/>
          </p:nvCxnSpPr>
          <p:spPr>
            <a:xfrm flipH="1">
              <a:off x="2109278" y="2330780"/>
              <a:ext cx="946342" cy="4937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H="1">
              <a:off x="2109278" y="2345055"/>
              <a:ext cx="971107" cy="78422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구부러진 연결선 18"/>
            <p:cNvCxnSpPr>
              <a:stCxn id="1032" idx="2"/>
              <a:endCxn id="1038" idx="1"/>
            </p:cNvCxnSpPr>
            <p:nvPr/>
          </p:nvCxnSpPr>
          <p:spPr>
            <a:xfrm rot="16200000" flipH="1">
              <a:off x="3222955" y="2584779"/>
              <a:ext cx="1725936" cy="1798015"/>
            </a:xfrm>
            <a:prstGeom prst="curved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/>
            <p:cNvGrpSpPr/>
            <p:nvPr/>
          </p:nvGrpSpPr>
          <p:grpSpPr>
            <a:xfrm>
              <a:off x="2624641" y="2889228"/>
              <a:ext cx="1458623" cy="1458623"/>
              <a:chOff x="4125674" y="1404922"/>
              <a:chExt cx="1458623" cy="1458623"/>
            </a:xfrm>
          </p:grpSpPr>
          <p:sp>
            <p:nvSpPr>
              <p:cNvPr id="8" name="폭발 2 7"/>
              <p:cNvSpPr/>
              <p:nvPr/>
            </p:nvSpPr>
            <p:spPr>
              <a:xfrm rot="1784535">
                <a:off x="4125674" y="1404922"/>
                <a:ext cx="1458623" cy="1458623"/>
              </a:xfrm>
              <a:prstGeom prst="irregularSeal2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02897" y="1859639"/>
                <a:ext cx="1011816" cy="5847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AI </a:t>
                </a:r>
                <a:r>
                  <a:rPr lang="ko-KR" altLang="en-US" sz="1600" b="1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객체 </a:t>
                </a:r>
                <a:endParaRPr lang="en-US" altLang="ko-KR" sz="16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ko-KR" altLang="en-US" sz="1600" b="1" dirty="0" smtClean="0">
                    <a:solidFill>
                      <a:srgbClr val="FF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자동 </a:t>
                </a:r>
                <a:r>
                  <a:rPr lang="ko-KR" altLang="en-US" sz="1600" b="1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검출</a:t>
                </a:r>
                <a:endParaRPr lang="ko-KR" altLang="en-US" sz="16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9129753" y="1442838"/>
              <a:ext cx="2662493" cy="1775883"/>
              <a:chOff x="2437476" y="1047026"/>
              <a:chExt cx="8250844" cy="5503313"/>
            </a:xfrm>
          </p:grpSpPr>
          <p:pic>
            <p:nvPicPr>
              <p:cNvPr id="1034" name="Picture 10" descr="삼성전자, '갤럭시 북3' 시리즈 사전 판매 실시 – Samsung Newsroom Kore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476" y="1047026"/>
                <a:ext cx="8250844" cy="5503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파일:Samsung Logo.svg - 위키백과, 우리 모두의 백과사전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43737">
                <a:off x="6478254" y="3549974"/>
                <a:ext cx="2743483" cy="910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9" name="구부러진 연결선 38"/>
            <p:cNvCxnSpPr>
              <a:endCxn id="1034" idx="1"/>
            </p:cNvCxnSpPr>
            <p:nvPr/>
          </p:nvCxnSpPr>
          <p:spPr>
            <a:xfrm rot="5400000" flipH="1" flipV="1">
              <a:off x="7342494" y="1510601"/>
              <a:ext cx="967080" cy="2607438"/>
            </a:xfrm>
            <a:prstGeom prst="curved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9467894" y="3447699"/>
              <a:ext cx="2244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드론</a:t>
              </a:r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원격 조종 용 </a:t>
              </a:r>
              <a:r>
                <a:rPr lang="en-US" altLang="ko-K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PC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31547" y="1947591"/>
              <a:ext cx="1771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사진</a:t>
              </a:r>
              <a:r>
                <a:rPr lang="ko-KR" altLang="en-US" sz="2000" b="1" dirty="0" smtClean="0">
                  <a:solidFill>
                    <a:schemeClr val="accent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000" b="1" dirty="0" smtClean="0">
                  <a:solidFill>
                    <a:srgbClr val="FF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자동</a:t>
              </a:r>
              <a:r>
                <a:rPr lang="ko-KR" altLang="en-US" sz="2000" b="1" dirty="0" smtClean="0">
                  <a:solidFill>
                    <a:schemeClr val="accent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0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저장</a:t>
              </a:r>
              <a:endParaRPr lang="en-US" altLang="ko-KR" sz="20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38" name="Picture 14" descr="딥러닝] Object Detection with YOLO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39" t="14264" r="10330" b="14930"/>
            <a:stretch/>
          </p:blipFill>
          <p:spPr bwMode="auto">
            <a:xfrm>
              <a:off x="4984931" y="3190171"/>
              <a:ext cx="2825781" cy="2313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598288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21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B27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23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5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9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4208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이미지 카테고리 자동 분류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74B66F-6227-1790-1C12-73D03C2CC6E0}"/>
              </a:ext>
            </a:extLst>
          </p:cNvPr>
          <p:cNvSpPr txBox="1"/>
          <p:nvPr/>
        </p:nvSpPr>
        <p:spPr>
          <a:xfrm>
            <a:off x="2235032" y="5947911"/>
            <a:ext cx="7721987" cy="51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이미지를 서버에 업로드 시 </a:t>
            </a:r>
            <a:r>
              <a:rPr lang="ko-KR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카테고리 자동 분류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 후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DB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저장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25936" y="2117540"/>
            <a:ext cx="10940129" cy="2475949"/>
            <a:chOff x="625936" y="2242258"/>
            <a:chExt cx="10940129" cy="2475949"/>
          </a:xfrm>
        </p:grpSpPr>
        <p:grpSp>
          <p:nvGrpSpPr>
            <p:cNvPr id="18" name="그룹 17"/>
            <p:cNvGrpSpPr/>
            <p:nvPr/>
          </p:nvGrpSpPr>
          <p:grpSpPr>
            <a:xfrm>
              <a:off x="625936" y="2242258"/>
              <a:ext cx="2044149" cy="2475949"/>
              <a:chOff x="740131" y="2242258"/>
              <a:chExt cx="2044149" cy="2475949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937691" y="2242258"/>
                <a:ext cx="1649029" cy="1672932"/>
                <a:chOff x="1020641" y="1724098"/>
                <a:chExt cx="1649029" cy="1672932"/>
              </a:xfrm>
            </p:grpSpPr>
            <p:grpSp>
              <p:nvGrpSpPr>
                <p:cNvPr id="11" name="그룹 10"/>
                <p:cNvGrpSpPr/>
                <p:nvPr/>
              </p:nvGrpSpPr>
              <p:grpSpPr>
                <a:xfrm>
                  <a:off x="1462297" y="1724098"/>
                  <a:ext cx="907464" cy="907464"/>
                  <a:chOff x="1080654" y="1717964"/>
                  <a:chExt cx="1219200" cy="1219200"/>
                </a:xfrm>
              </p:grpSpPr>
              <p:sp>
                <p:nvSpPr>
                  <p:cNvPr id="3" name="모서리가 접힌 도형 2"/>
                  <p:cNvSpPr/>
                  <p:nvPr/>
                </p:nvSpPr>
                <p:spPr>
                  <a:xfrm>
                    <a:off x="1080654" y="1717964"/>
                    <a:ext cx="1219200" cy="1219200"/>
                  </a:xfrm>
                  <a:prstGeom prst="foldedCorner">
                    <a:avLst>
                      <a:gd name="adj" fmla="val 41667"/>
                    </a:avLst>
                  </a:prstGeom>
                  <a:solidFill>
                    <a:schemeClr val="bg1"/>
                  </a:solidFill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  <p:sp>
                <p:nvSpPr>
                  <p:cNvPr id="5" name="타원 4"/>
                  <p:cNvSpPr/>
                  <p:nvPr/>
                </p:nvSpPr>
                <p:spPr>
                  <a:xfrm>
                    <a:off x="1408545" y="1874133"/>
                    <a:ext cx="563418" cy="563418"/>
                  </a:xfrm>
                  <a:prstGeom prst="ellipse">
                    <a:avLst/>
                  </a:prstGeom>
                  <a:solidFill>
                    <a:schemeClr val="bg1"/>
                  </a:solidFill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  <p:sp>
                <p:nvSpPr>
                  <p:cNvPr id="7" name="직사각형 6"/>
                  <p:cNvSpPr/>
                  <p:nvPr/>
                </p:nvSpPr>
                <p:spPr>
                  <a:xfrm>
                    <a:off x="1255516" y="2198155"/>
                    <a:ext cx="456145" cy="456145"/>
                  </a:xfrm>
                  <a:prstGeom prst="rect">
                    <a:avLst/>
                  </a:prstGeom>
                  <a:solidFill>
                    <a:schemeClr val="bg1"/>
                  </a:solidFill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  <p:sp>
                <p:nvSpPr>
                  <p:cNvPr id="10" name="순서도: 병합 9"/>
                  <p:cNvSpPr/>
                  <p:nvPr/>
                </p:nvSpPr>
                <p:spPr>
                  <a:xfrm rot="16200000" flipH="1">
                    <a:off x="1671103" y="2048187"/>
                    <a:ext cx="736897" cy="299935"/>
                  </a:xfrm>
                  <a:prstGeom prst="flowChartMerge">
                    <a:avLst/>
                  </a:prstGeom>
                  <a:solidFill>
                    <a:schemeClr val="bg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  <p:grpSp>
              <p:nvGrpSpPr>
                <p:cNvPr id="53" name="그룹 52"/>
                <p:cNvGrpSpPr/>
                <p:nvPr/>
              </p:nvGrpSpPr>
              <p:grpSpPr>
                <a:xfrm>
                  <a:off x="1020641" y="2489566"/>
                  <a:ext cx="907464" cy="907464"/>
                  <a:chOff x="1080654" y="1717964"/>
                  <a:chExt cx="1219200" cy="1219200"/>
                </a:xfrm>
              </p:grpSpPr>
              <p:sp>
                <p:nvSpPr>
                  <p:cNvPr id="54" name="모서리가 접힌 도형 53"/>
                  <p:cNvSpPr/>
                  <p:nvPr/>
                </p:nvSpPr>
                <p:spPr>
                  <a:xfrm>
                    <a:off x="1080654" y="1717964"/>
                    <a:ext cx="1219200" cy="1219200"/>
                  </a:xfrm>
                  <a:prstGeom prst="foldedCorner">
                    <a:avLst>
                      <a:gd name="adj" fmla="val 41667"/>
                    </a:avLst>
                  </a:prstGeom>
                  <a:solidFill>
                    <a:schemeClr val="bg1"/>
                  </a:solidFill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  <p:sp>
                <p:nvSpPr>
                  <p:cNvPr id="55" name="타원 54"/>
                  <p:cNvSpPr/>
                  <p:nvPr/>
                </p:nvSpPr>
                <p:spPr>
                  <a:xfrm>
                    <a:off x="1408545" y="1874133"/>
                    <a:ext cx="563418" cy="563418"/>
                  </a:xfrm>
                  <a:prstGeom prst="ellipse">
                    <a:avLst/>
                  </a:prstGeom>
                  <a:solidFill>
                    <a:schemeClr val="bg1"/>
                  </a:solidFill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  <p:sp>
                <p:nvSpPr>
                  <p:cNvPr id="57" name="직사각형 56"/>
                  <p:cNvSpPr/>
                  <p:nvPr/>
                </p:nvSpPr>
                <p:spPr>
                  <a:xfrm>
                    <a:off x="1255516" y="2198155"/>
                    <a:ext cx="456145" cy="456145"/>
                  </a:xfrm>
                  <a:prstGeom prst="rect">
                    <a:avLst/>
                  </a:prstGeom>
                  <a:solidFill>
                    <a:schemeClr val="bg1"/>
                  </a:solidFill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  <p:sp>
                <p:nvSpPr>
                  <p:cNvPr id="58" name="순서도: 병합 57"/>
                  <p:cNvSpPr/>
                  <p:nvPr/>
                </p:nvSpPr>
                <p:spPr>
                  <a:xfrm rot="16200000" flipH="1">
                    <a:off x="1671103" y="2048187"/>
                    <a:ext cx="736897" cy="299935"/>
                  </a:xfrm>
                  <a:prstGeom prst="flowChartMerge">
                    <a:avLst/>
                  </a:prstGeom>
                  <a:solidFill>
                    <a:schemeClr val="bg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  <p:grpSp>
              <p:nvGrpSpPr>
                <p:cNvPr id="59" name="그룹 58"/>
                <p:cNvGrpSpPr/>
                <p:nvPr/>
              </p:nvGrpSpPr>
              <p:grpSpPr>
                <a:xfrm>
                  <a:off x="1762206" y="2283100"/>
                  <a:ext cx="907464" cy="907464"/>
                  <a:chOff x="1080654" y="1717964"/>
                  <a:chExt cx="1219200" cy="1219200"/>
                </a:xfrm>
              </p:grpSpPr>
              <p:sp>
                <p:nvSpPr>
                  <p:cNvPr id="60" name="모서리가 접힌 도형 59"/>
                  <p:cNvSpPr/>
                  <p:nvPr/>
                </p:nvSpPr>
                <p:spPr>
                  <a:xfrm>
                    <a:off x="1080654" y="1717964"/>
                    <a:ext cx="1219200" cy="1219200"/>
                  </a:xfrm>
                  <a:prstGeom prst="foldedCorner">
                    <a:avLst>
                      <a:gd name="adj" fmla="val 41667"/>
                    </a:avLst>
                  </a:prstGeom>
                  <a:solidFill>
                    <a:schemeClr val="bg1"/>
                  </a:solidFill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  <p:sp>
                <p:nvSpPr>
                  <p:cNvPr id="61" name="타원 60"/>
                  <p:cNvSpPr/>
                  <p:nvPr/>
                </p:nvSpPr>
                <p:spPr>
                  <a:xfrm>
                    <a:off x="1408545" y="1874133"/>
                    <a:ext cx="563418" cy="563418"/>
                  </a:xfrm>
                  <a:prstGeom prst="ellipse">
                    <a:avLst/>
                  </a:prstGeom>
                  <a:solidFill>
                    <a:schemeClr val="bg1"/>
                  </a:solidFill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1255516" y="2198155"/>
                    <a:ext cx="456145" cy="456145"/>
                  </a:xfrm>
                  <a:prstGeom prst="rect">
                    <a:avLst/>
                  </a:prstGeom>
                  <a:solidFill>
                    <a:schemeClr val="bg1"/>
                  </a:solidFill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  <p:sp>
                <p:nvSpPr>
                  <p:cNvPr id="63" name="순서도: 병합 62"/>
                  <p:cNvSpPr/>
                  <p:nvPr/>
                </p:nvSpPr>
                <p:spPr>
                  <a:xfrm rot="16200000" flipH="1">
                    <a:off x="1671103" y="2048187"/>
                    <a:ext cx="736897" cy="299935"/>
                  </a:xfrm>
                  <a:prstGeom prst="flowChartMerge">
                    <a:avLst/>
                  </a:prstGeom>
                  <a:solidFill>
                    <a:schemeClr val="bg1"/>
                  </a:solidFill>
                  <a:ln w="444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endParaRPr>
                  </a:p>
                </p:txBody>
              </p:sp>
            </p:grpSp>
          </p:grpSp>
          <p:sp>
            <p:nvSpPr>
              <p:cNvPr id="13" name="TextBox 12"/>
              <p:cNvSpPr txBox="1"/>
              <p:nvPr/>
            </p:nvSpPr>
            <p:spPr>
              <a:xfrm>
                <a:off x="740131" y="4348875"/>
                <a:ext cx="2044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이미지 파일 업로드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15" name="톱니 모양의 오른쪽 화살표 14"/>
            <p:cNvSpPr/>
            <p:nvPr/>
          </p:nvSpPr>
          <p:spPr>
            <a:xfrm>
              <a:off x="3057284" y="2695284"/>
              <a:ext cx="1597381" cy="791226"/>
            </a:xfrm>
            <a:prstGeom prst="notchedRightArrow">
              <a:avLst/>
            </a:prstGeom>
            <a:solidFill>
              <a:srgbClr val="23BBC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041864" y="2405115"/>
              <a:ext cx="2260555" cy="2313092"/>
              <a:chOff x="5314503" y="2405115"/>
              <a:chExt cx="2260555" cy="2313092"/>
            </a:xfrm>
          </p:grpSpPr>
          <p:pic>
            <p:nvPicPr>
              <p:cNvPr id="2050" name="Picture 2" descr="Artificial Intelligence PNG Images, Free Transparent Artificial Intelligence  Download - Kind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143" b="97857" l="2878" r="96763">
                            <a14:foregroundMark x1="28058" y1="12500" x2="28058" y2="16429"/>
                            <a14:foregroundMark x1="46403" y1="14643" x2="46403" y2="14643"/>
                            <a14:foregroundMark x1="54317" y1="13929" x2="54317" y2="13929"/>
                            <a14:foregroundMark x1="72662" y1="12500" x2="72662" y2="16429"/>
                            <a14:foregroundMark x1="85971" y1="25000" x2="85612" y2="30000"/>
                            <a14:foregroundMark x1="87050" y1="46429" x2="87050" y2="46429"/>
                            <a14:foregroundMark x1="87050" y1="53571" x2="87050" y2="53571"/>
                            <a14:foregroundMark x1="83813" y1="70714" x2="87050" y2="73929"/>
                            <a14:foregroundMark x1="70863" y1="83571" x2="74101" y2="87857"/>
                            <a14:foregroundMark x1="53957" y1="85357" x2="53957" y2="85357"/>
                            <a14:foregroundMark x1="46403" y1="85714" x2="46403" y2="85714"/>
                            <a14:foregroundMark x1="29496" y1="84643" x2="27698" y2="85714"/>
                            <a14:foregroundMark x1="16187" y1="70357" x2="13669" y2="72500"/>
                            <a14:foregroundMark x1="44604" y1="48214" x2="44604" y2="48214"/>
                            <a14:foregroundMark x1="58273" y1="48214" x2="58273" y2="48214"/>
                            <a14:foregroundMark x1="14748" y1="46429" x2="14748" y2="46429"/>
                            <a14:foregroundMark x1="13669" y1="53571" x2="13669" y2="53571"/>
                            <a14:foregroundMark x1="16187" y1="27143" x2="17626" y2="30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897" y="2405115"/>
                <a:ext cx="1361766" cy="1371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5314503" y="4348875"/>
                <a:ext cx="2260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이미지 카테고리 분류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65" name="톱니 모양의 오른쪽 화살표 64"/>
            <p:cNvSpPr/>
            <p:nvPr/>
          </p:nvSpPr>
          <p:spPr>
            <a:xfrm>
              <a:off x="7689618" y="2695284"/>
              <a:ext cx="1597381" cy="791226"/>
            </a:xfrm>
            <a:prstGeom prst="notchedRightArrow">
              <a:avLst/>
            </a:prstGeom>
            <a:solidFill>
              <a:srgbClr val="23BBC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9674200" y="2310281"/>
              <a:ext cx="1891865" cy="2407926"/>
              <a:chOff x="9497894" y="2310281"/>
              <a:chExt cx="1891865" cy="2407926"/>
            </a:xfrm>
          </p:grpSpPr>
          <p:pic>
            <p:nvPicPr>
              <p:cNvPr id="2052" name="Picture 4" descr="Db 파일 형식 기호 - 무료 상호 작용개 아이콘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30144" y="2310281"/>
                <a:ext cx="1627364" cy="16273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TextBox 65"/>
              <p:cNvSpPr txBox="1"/>
              <p:nvPr/>
            </p:nvSpPr>
            <p:spPr>
              <a:xfrm>
                <a:off x="9497894" y="4348875"/>
                <a:ext cx="1891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사진 및 경로 저장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792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A386D0-7A18-C256-AD4E-501E22F0D37F}"/>
              </a:ext>
            </a:extLst>
          </p:cNvPr>
          <p:cNvSpPr/>
          <p:nvPr/>
        </p:nvSpPr>
        <p:spPr>
          <a:xfrm>
            <a:off x="1" y="5598288"/>
            <a:ext cx="12191998" cy="699247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24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위쪽 모서리 11">
            <a:extLst>
              <a:ext uri="{FF2B5EF4-FFF2-40B4-BE49-F238E27FC236}">
                <a16:creationId xmlns:a16="http://schemas.microsoft.com/office/drawing/2014/main" id="{7A955CB0-035F-095D-546B-5873474CF779}"/>
              </a:ext>
            </a:extLst>
          </p:cNvPr>
          <p:cNvSpPr/>
          <p:nvPr/>
        </p:nvSpPr>
        <p:spPr>
          <a:xfrm flipV="1">
            <a:off x="-56924" y="-1"/>
            <a:ext cx="12248923" cy="1043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3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B272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65591" y="104387"/>
            <a:ext cx="2161742" cy="325917"/>
            <a:chOff x="465591" y="104387"/>
            <a:chExt cx="2161742" cy="325917"/>
          </a:xfrm>
        </p:grpSpPr>
        <p:sp>
          <p:nvSpPr>
            <p:cNvPr id="21" name="사각형: 둥근 위쪽 모서리 5">
              <a:extLst>
                <a:ext uri="{FF2B5EF4-FFF2-40B4-BE49-F238E27FC236}">
                  <a16:creationId xmlns:a16="http://schemas.microsoft.com/office/drawing/2014/main" id="{548A30A7-98A3-A095-DB05-BEF455B916F6}"/>
                </a:ext>
              </a:extLst>
            </p:cNvPr>
            <p:cNvSpPr/>
            <p:nvPr/>
          </p:nvSpPr>
          <p:spPr>
            <a:xfrm flipV="1">
              <a:off x="465591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3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B272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4099B8-83C8-63CE-CE8B-E99BE37B5CC3}"/>
                </a:ext>
              </a:extLst>
            </p:cNvPr>
            <p:cNvSpPr txBox="1"/>
            <p:nvPr/>
          </p:nvSpPr>
          <p:spPr>
            <a:xfrm>
              <a:off x="738390" y="105732"/>
              <a:ext cx="16161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01.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Bold" panose="00000800000000000000" pitchFamily="2" charset="-127"/>
                </a:rPr>
                <a:t>주제 선정 배경</a:t>
              </a:r>
              <a:endPara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493953" y="104387"/>
            <a:ext cx="2161742" cy="325917"/>
            <a:chOff x="2736863" y="104387"/>
            <a:chExt cx="2161742" cy="325917"/>
          </a:xfrm>
        </p:grpSpPr>
        <p:sp>
          <p:nvSpPr>
            <p:cNvPr id="23" name="사각형: 둥근 위쪽 모서리 15">
              <a:extLst>
                <a:ext uri="{FF2B5EF4-FFF2-40B4-BE49-F238E27FC236}">
                  <a16:creationId xmlns:a16="http://schemas.microsoft.com/office/drawing/2014/main" id="{39B0C4E1-F4BB-AEEF-DE4C-E77753EB6BCA}"/>
                </a:ext>
              </a:extLst>
            </p:cNvPr>
            <p:cNvSpPr/>
            <p:nvPr/>
          </p:nvSpPr>
          <p:spPr>
            <a:xfrm flipV="1">
              <a:off x="2736863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21F29F-A7E6-B6D1-CE63-5F4A9171FA7E}"/>
                </a:ext>
              </a:extLst>
            </p:cNvPr>
            <p:cNvSpPr txBox="1"/>
            <p:nvPr/>
          </p:nvSpPr>
          <p:spPr>
            <a:xfrm>
              <a:off x="3202823" y="105732"/>
              <a:ext cx="122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02.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기능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522315" y="104387"/>
            <a:ext cx="2161742" cy="325917"/>
            <a:chOff x="5008134" y="104387"/>
            <a:chExt cx="2161742" cy="325917"/>
          </a:xfrm>
        </p:grpSpPr>
        <p:sp>
          <p:nvSpPr>
            <p:cNvPr id="25" name="사각형: 둥근 위쪽 모서리 18">
              <a:extLst>
                <a:ext uri="{FF2B5EF4-FFF2-40B4-BE49-F238E27FC236}">
                  <a16:creationId xmlns:a16="http://schemas.microsoft.com/office/drawing/2014/main" id="{5EF720D4-35B4-B2FB-F6B0-C04FB754207C}"/>
                </a:ext>
              </a:extLst>
            </p:cNvPr>
            <p:cNvSpPr/>
            <p:nvPr/>
          </p:nvSpPr>
          <p:spPr>
            <a:xfrm flipV="1">
              <a:off x="5008134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3FA709-D8AF-CD4B-B7F7-F463103AD5FE}"/>
                </a:ext>
              </a:extLst>
            </p:cNvPr>
            <p:cNvSpPr txBox="1"/>
            <p:nvPr/>
          </p:nvSpPr>
          <p:spPr>
            <a:xfrm>
              <a:off x="5365089" y="105732"/>
              <a:ext cx="14478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03.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영상 및 시연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521311" y="104387"/>
            <a:ext cx="2220481" cy="325917"/>
            <a:chOff x="9521311" y="104387"/>
            <a:chExt cx="2220481" cy="325917"/>
          </a:xfrm>
        </p:grpSpPr>
        <p:sp>
          <p:nvSpPr>
            <p:cNvPr id="29" name="사각형: 둥근 위쪽 모서리 24">
              <a:extLst>
                <a:ext uri="{FF2B5EF4-FFF2-40B4-BE49-F238E27FC236}">
                  <a16:creationId xmlns:a16="http://schemas.microsoft.com/office/drawing/2014/main" id="{8FC1281E-DC36-4123-497A-FF51A9943A68}"/>
                </a:ext>
              </a:extLst>
            </p:cNvPr>
            <p:cNvSpPr/>
            <p:nvPr/>
          </p:nvSpPr>
          <p:spPr>
            <a:xfrm flipV="1">
              <a:off x="9550677" y="104387"/>
              <a:ext cx="2161742" cy="32591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B3DFB0-B486-681F-679C-119E7CF26D37}"/>
                </a:ext>
              </a:extLst>
            </p:cNvPr>
            <p:cNvSpPr txBox="1"/>
            <p:nvPr/>
          </p:nvSpPr>
          <p:spPr>
            <a:xfrm>
              <a:off x="9521311" y="105732"/>
              <a:ext cx="2220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04.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KoPubWorld돋움체 Medium" panose="00000600000000000000" pitchFamily="2" charset="-127"/>
                </a:rPr>
                <a:t>기술 스택 및 팀원 소개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ABF920-04FF-A787-9810-2738CBB5D2DC}"/>
              </a:ext>
            </a:extLst>
          </p:cNvPr>
          <p:cNvSpPr txBox="1"/>
          <p:nvPr/>
        </p:nvSpPr>
        <p:spPr>
          <a:xfrm>
            <a:off x="376730" y="583769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23BBC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Black" panose="02000A03000000020004" pitchFamily="50" charset="-127"/>
              </a:rPr>
              <a:t>추가 기능</a:t>
            </a:r>
            <a:endParaRPr lang="ko-KR" altLang="en-US" sz="2800" dirty="0">
              <a:solidFill>
                <a:srgbClr val="23BBC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D2E893FD-FD90-7FA9-62F5-9C2B904C6E27}"/>
              </a:ext>
            </a:extLst>
          </p:cNvPr>
          <p:cNvSpPr/>
          <p:nvPr/>
        </p:nvSpPr>
        <p:spPr>
          <a:xfrm>
            <a:off x="484765" y="981312"/>
            <a:ext cx="4917596" cy="131429"/>
          </a:xfrm>
          <a:prstGeom prst="parallelogram">
            <a:avLst/>
          </a:prstGeom>
          <a:solidFill>
            <a:srgbClr val="5E34E4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74B66F-6227-1790-1C12-73D03C2CC6E0}"/>
              </a:ext>
            </a:extLst>
          </p:cNvPr>
          <p:cNvSpPr txBox="1"/>
          <p:nvPr/>
        </p:nvSpPr>
        <p:spPr>
          <a:xfrm>
            <a:off x="3767482" y="5947911"/>
            <a:ext cx="4657045" cy="513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LINE Seed Sans KR Regular" panose="020B0603020203020204" pitchFamily="50" charset="-127"/>
              </a:rPr>
              <a:t>사용 편의성을 위한 추가 기능 제공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LINE Seed Sans KR Regular" panose="020B06030202030202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35674" y="2071163"/>
            <a:ext cx="10920653" cy="2568702"/>
            <a:chOff x="609932" y="1926060"/>
            <a:chExt cx="10920653" cy="2568702"/>
          </a:xfrm>
        </p:grpSpPr>
        <p:grpSp>
          <p:nvGrpSpPr>
            <p:cNvPr id="19" name="그룹 18"/>
            <p:cNvGrpSpPr/>
            <p:nvPr/>
          </p:nvGrpSpPr>
          <p:grpSpPr>
            <a:xfrm>
              <a:off x="609932" y="1926060"/>
              <a:ext cx="10835646" cy="2568702"/>
              <a:chOff x="737651" y="1926060"/>
              <a:chExt cx="10835646" cy="2568702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737651" y="1954987"/>
                <a:ext cx="2260555" cy="2539775"/>
                <a:chOff x="737651" y="1954987"/>
                <a:chExt cx="2260555" cy="2539775"/>
              </a:xfrm>
            </p:grpSpPr>
            <p:pic>
              <p:nvPicPr>
                <p:cNvPr id="3074" name="Picture 2" descr="다운로드 PNG 이미지 | PNGWi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957" b="91413" l="6957" r="93587">
                              <a14:foregroundMark x1="53043" y1="37174" x2="45543" y2="75978"/>
                              <a14:foregroundMark x1="34457" y1="54565" x2="75217" y2="51848"/>
                              <a14:foregroundMark x1="48804" y1="29022" x2="62283" y2="31630"/>
                              <a14:foregroundMark x1="62500" y1="45217" x2="66522" y2="53261"/>
                              <a14:foregroundMark x1="39565" y1="47826" x2="20000" y2="62174"/>
                              <a14:foregroundMark x1="39022" y1="65000" x2="42391" y2="70435"/>
                              <a14:foregroundMark x1="58696" y1="70435" x2="58587" y2="73043"/>
                              <a14:foregroundMark x1="40109" y1="68696" x2="56957" y2="75435"/>
                              <a14:foregroundMark x1="33043" y1="70870" x2="65870" y2="7043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9650" y="1954987"/>
                  <a:ext cx="1976559" cy="19765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TextBox 45"/>
                <p:cNvSpPr txBox="1"/>
                <p:nvPr/>
              </p:nvSpPr>
              <p:spPr>
                <a:xfrm>
                  <a:off x="737651" y="4125430"/>
                  <a:ext cx="22605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이미지 파일 </a:t>
                  </a:r>
                  <a:r>
                    <a:rPr lang="ko-KR" altLang="en-US" b="1" dirty="0" smtClean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다운로드</a:t>
                  </a:r>
                  <a:endParaRPr lang="ko-KR" altLang="en-US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3584734" y="1926060"/>
                <a:ext cx="2541080" cy="2568702"/>
                <a:chOff x="3554920" y="1926060"/>
                <a:chExt cx="2541080" cy="2568702"/>
              </a:xfrm>
            </p:grpSpPr>
            <p:pic>
              <p:nvPicPr>
                <p:cNvPr id="3076" name="Picture 4" descr="날씨 - 무료 날씨개 아이콘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8254" y="1926060"/>
                  <a:ext cx="2034412" cy="20344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3554920" y="4125430"/>
                  <a:ext cx="25410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smtClean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위치기반</a:t>
                  </a:r>
                  <a:r>
                    <a:rPr lang="ko-KR" altLang="en-US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날씨 정보 제공</a:t>
                  </a:r>
                  <a:endParaRPr lang="ko-KR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6820544" y="2451881"/>
                <a:ext cx="2243442" cy="2042881"/>
                <a:chOff x="6644634" y="2451881"/>
                <a:chExt cx="2243442" cy="2042881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6644634" y="2451881"/>
                  <a:ext cx="2243442" cy="982770"/>
                  <a:chOff x="7227924" y="2522911"/>
                  <a:chExt cx="2243442" cy="982770"/>
                </a:xfrm>
              </p:grpSpPr>
              <p:pic>
                <p:nvPicPr>
                  <p:cNvPr id="3082" name="Picture 10" descr="파일:KakaoTalk logo.svg - 위키백과, 우리 모두의 백과사전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88597" y="2522911"/>
                    <a:ext cx="982769" cy="9827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86" name="Picture 14" descr="HQ PNG Google Logo Images, Free Google Logo.PNG Pictures - Free Transparent  PNG Logos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227924" y="2522911"/>
                    <a:ext cx="960362" cy="9827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6852483" y="4125430"/>
                  <a:ext cx="1827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smtClean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소셜 로그인 </a:t>
                  </a:r>
                  <a:r>
                    <a:rPr lang="ko-KR" altLang="en-US" b="1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지원</a:t>
                  </a:r>
                  <a:endParaRPr lang="ko-KR" altLang="en-US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68" name="TextBox 67"/>
              <p:cNvSpPr txBox="1"/>
              <p:nvPr/>
            </p:nvSpPr>
            <p:spPr>
              <a:xfrm>
                <a:off x="9897837" y="4125430"/>
                <a:ext cx="1675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비행 </a:t>
                </a:r>
                <a:r>
                  <a:rPr lang="ko-KR" altLang="en-US" b="1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금지 </a:t>
                </a:r>
                <a:r>
                  <a:rPr lang="ko-KR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구역 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3090" name="Picture 18" descr="드론 금지 표지판 무료 다운로드 - no drone sign - Urbanbrush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279" b="91973" l="9986" r="91655">
                          <a14:foregroundMark x1="27817" y1="44422" x2="27817" y2="44422"/>
                          <a14:foregroundMark x1="32382" y1="44490" x2="32382" y2="44490"/>
                          <a14:foregroundMark x1="35949" y1="44422" x2="35949" y2="44422"/>
                          <a14:foregroundMark x1="32525" y1="47211" x2="32525" y2="47211"/>
                          <a14:foregroundMark x1="69615" y1="47007" x2="69615" y2="47007"/>
                          <a14:foregroundMark x1="73039" y1="45306" x2="73039" y2="453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18019" r="10218" b="7464"/>
            <a:stretch/>
          </p:blipFill>
          <p:spPr bwMode="auto">
            <a:xfrm>
              <a:off x="9732510" y="2042202"/>
              <a:ext cx="1798075" cy="1802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36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B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3247053" y="622983"/>
            <a:ext cx="5697894" cy="4775855"/>
          </a:xfrm>
          <a:custGeom>
            <a:avLst/>
            <a:gdLst>
              <a:gd name="connsiteX0" fmla="*/ 2258008 w 4516016"/>
              <a:gd name="connsiteY0" fmla="*/ 0 h 3785230"/>
              <a:gd name="connsiteX1" fmla="*/ 4516016 w 4516016"/>
              <a:gd name="connsiteY1" fmla="*/ 2258008 h 3785230"/>
              <a:gd name="connsiteX2" fmla="*/ 4000397 w 4516016"/>
              <a:gd name="connsiteY2" fmla="*/ 3694311 h 3785230"/>
              <a:gd name="connsiteX3" fmla="*/ 3917764 w 4516016"/>
              <a:gd name="connsiteY3" fmla="*/ 3785230 h 3785230"/>
              <a:gd name="connsiteX4" fmla="*/ 3900319 w 4516016"/>
              <a:gd name="connsiteY4" fmla="*/ 3670925 h 3785230"/>
              <a:gd name="connsiteX5" fmla="*/ 3858972 w 4516016"/>
              <a:gd name="connsiteY5" fmla="*/ 3510122 h 3785230"/>
              <a:gd name="connsiteX6" fmla="*/ 3833444 w 4516016"/>
              <a:gd name="connsiteY6" fmla="*/ 3440374 h 3785230"/>
              <a:gd name="connsiteX7" fmla="*/ 3893154 w 4516016"/>
              <a:gd name="connsiteY7" fmla="*/ 3360526 h 3785230"/>
              <a:gd name="connsiteX8" fmla="*/ 4229926 w 4516016"/>
              <a:gd name="connsiteY8" fmla="*/ 2258008 h 3785230"/>
              <a:gd name="connsiteX9" fmla="*/ 2258008 w 4516016"/>
              <a:gd name="connsiteY9" fmla="*/ 286090 h 3785230"/>
              <a:gd name="connsiteX10" fmla="*/ 286090 w 4516016"/>
              <a:gd name="connsiteY10" fmla="*/ 2258008 h 3785230"/>
              <a:gd name="connsiteX11" fmla="*/ 622863 w 4516016"/>
              <a:gd name="connsiteY11" fmla="*/ 3360526 h 3785230"/>
              <a:gd name="connsiteX12" fmla="*/ 680526 w 4516016"/>
              <a:gd name="connsiteY12" fmla="*/ 3437638 h 3785230"/>
              <a:gd name="connsiteX13" fmla="*/ 653996 w 4516016"/>
              <a:gd name="connsiteY13" fmla="*/ 3510122 h 3785230"/>
              <a:gd name="connsiteX14" fmla="*/ 612650 w 4516016"/>
              <a:gd name="connsiteY14" fmla="*/ 3670925 h 3785230"/>
              <a:gd name="connsiteX15" fmla="*/ 595643 w 4516016"/>
              <a:gd name="connsiteY15" fmla="*/ 3782359 h 3785230"/>
              <a:gd name="connsiteX16" fmla="*/ 515620 w 4516016"/>
              <a:gd name="connsiteY16" fmla="*/ 3694311 h 3785230"/>
              <a:gd name="connsiteX17" fmla="*/ 0 w 4516016"/>
              <a:gd name="connsiteY17" fmla="*/ 2258008 h 3785230"/>
              <a:gd name="connsiteX18" fmla="*/ 2258008 w 4516016"/>
              <a:gd name="connsiteY18" fmla="*/ 0 h 3785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6016" h="3785230">
                <a:moveTo>
                  <a:pt x="2258008" y="0"/>
                </a:moveTo>
                <a:cubicBezTo>
                  <a:pt x="3505071" y="0"/>
                  <a:pt x="4516016" y="1010945"/>
                  <a:pt x="4516016" y="2258008"/>
                </a:cubicBezTo>
                <a:cubicBezTo>
                  <a:pt x="4516016" y="2803598"/>
                  <a:pt x="4322515" y="3303994"/>
                  <a:pt x="4000397" y="3694311"/>
                </a:cubicBezTo>
                <a:lnTo>
                  <a:pt x="3917764" y="3785230"/>
                </a:lnTo>
                <a:lnTo>
                  <a:pt x="3900319" y="3670925"/>
                </a:lnTo>
                <a:cubicBezTo>
                  <a:pt x="3889143" y="3616311"/>
                  <a:pt x="3875314" y="3562663"/>
                  <a:pt x="3858972" y="3510122"/>
                </a:cubicBezTo>
                <a:lnTo>
                  <a:pt x="3833444" y="3440374"/>
                </a:lnTo>
                <a:lnTo>
                  <a:pt x="3893154" y="3360526"/>
                </a:lnTo>
                <a:cubicBezTo>
                  <a:pt x="4105774" y="3045806"/>
                  <a:pt x="4229926" y="2666406"/>
                  <a:pt x="4229926" y="2258008"/>
                </a:cubicBezTo>
                <a:cubicBezTo>
                  <a:pt x="4229926" y="1168948"/>
                  <a:pt x="3347068" y="286090"/>
                  <a:pt x="2258008" y="286090"/>
                </a:cubicBezTo>
                <a:cubicBezTo>
                  <a:pt x="1168948" y="286090"/>
                  <a:pt x="286090" y="1168948"/>
                  <a:pt x="286090" y="2258008"/>
                </a:cubicBezTo>
                <a:cubicBezTo>
                  <a:pt x="286090" y="2666406"/>
                  <a:pt x="410242" y="3045806"/>
                  <a:pt x="622863" y="3360526"/>
                </a:cubicBezTo>
                <a:lnTo>
                  <a:pt x="680526" y="3437638"/>
                </a:lnTo>
                <a:lnTo>
                  <a:pt x="653996" y="3510122"/>
                </a:lnTo>
                <a:cubicBezTo>
                  <a:pt x="637655" y="3562663"/>
                  <a:pt x="623825" y="3616311"/>
                  <a:pt x="612650" y="3670925"/>
                </a:cubicBezTo>
                <a:lnTo>
                  <a:pt x="595643" y="3782359"/>
                </a:lnTo>
                <a:lnTo>
                  <a:pt x="515620" y="3694311"/>
                </a:lnTo>
                <a:cubicBezTo>
                  <a:pt x="193501" y="3303994"/>
                  <a:pt x="0" y="2803598"/>
                  <a:pt x="0" y="2258008"/>
                </a:cubicBezTo>
                <a:cubicBezTo>
                  <a:pt x="0" y="1010945"/>
                  <a:pt x="1010945" y="0"/>
                  <a:pt x="22580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2228" y="1724634"/>
            <a:ext cx="867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4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047" y="2967335"/>
            <a:ext cx="298190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소개</a:t>
            </a:r>
            <a:endParaRPr lang="ko-KR" alt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사다리꼴 10"/>
          <p:cNvSpPr/>
          <p:nvPr/>
        </p:nvSpPr>
        <p:spPr>
          <a:xfrm>
            <a:off x="4738396" y="5264678"/>
            <a:ext cx="2715208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다리꼴 11"/>
          <p:cNvSpPr/>
          <p:nvPr/>
        </p:nvSpPr>
        <p:spPr>
          <a:xfrm>
            <a:off x="4149012" y="5780711"/>
            <a:ext cx="3893976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다리꼴 12"/>
          <p:cNvSpPr/>
          <p:nvPr/>
        </p:nvSpPr>
        <p:spPr>
          <a:xfrm>
            <a:off x="3122645" y="6296745"/>
            <a:ext cx="5946710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다리꼴 13"/>
          <p:cNvSpPr/>
          <p:nvPr/>
        </p:nvSpPr>
        <p:spPr>
          <a:xfrm>
            <a:off x="5315339" y="4748645"/>
            <a:ext cx="1561322" cy="29858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2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813</Words>
  <Application>Microsoft Office PowerPoint</Application>
  <PresentationFormat>와이드스크린</PresentationFormat>
  <Paragraphs>211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Pretendard Light</vt:lpstr>
      <vt:lpstr>AppleSDGothicNeoH00</vt:lpstr>
      <vt:lpstr>나눔고딕 ExtraBold</vt:lpstr>
      <vt:lpstr>Pretendard Black</vt:lpstr>
      <vt:lpstr>LINE Seed Sans KR Regular</vt:lpstr>
      <vt:lpstr>맑은 고딕</vt:lpstr>
      <vt:lpstr>KoPubWorld돋움체 Bold</vt:lpstr>
      <vt:lpstr>Arial</vt:lpstr>
      <vt:lpstr>KoPubWorld돋움체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86</cp:revision>
  <dcterms:created xsi:type="dcterms:W3CDTF">2023-05-15T07:04:56Z</dcterms:created>
  <dcterms:modified xsi:type="dcterms:W3CDTF">2023-05-19T00:23:19Z</dcterms:modified>
</cp:coreProperties>
</file>